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50" r:id="rId2"/>
  </p:sldMasterIdLst>
  <p:notesMasterIdLst>
    <p:notesMasterId r:id="rId43"/>
  </p:notesMasterIdLst>
  <p:sldIdLst>
    <p:sldId id="480" r:id="rId3"/>
    <p:sldId id="418" r:id="rId4"/>
    <p:sldId id="419" r:id="rId5"/>
    <p:sldId id="420" r:id="rId6"/>
    <p:sldId id="422" r:id="rId7"/>
    <p:sldId id="425" r:id="rId8"/>
    <p:sldId id="426" r:id="rId9"/>
    <p:sldId id="428" r:id="rId10"/>
    <p:sldId id="430" r:id="rId11"/>
    <p:sldId id="429" r:id="rId12"/>
    <p:sldId id="431" r:id="rId13"/>
    <p:sldId id="432" r:id="rId14"/>
    <p:sldId id="427" r:id="rId15"/>
    <p:sldId id="442" r:id="rId16"/>
    <p:sldId id="443" r:id="rId17"/>
    <p:sldId id="444" r:id="rId18"/>
    <p:sldId id="445" r:id="rId19"/>
    <p:sldId id="495" r:id="rId20"/>
    <p:sldId id="496" r:id="rId21"/>
    <p:sldId id="497" r:id="rId22"/>
    <p:sldId id="510" r:id="rId23"/>
    <p:sldId id="498" r:id="rId24"/>
    <p:sldId id="499" r:id="rId25"/>
    <p:sldId id="500" r:id="rId26"/>
    <p:sldId id="501" r:id="rId27"/>
    <p:sldId id="502" r:id="rId28"/>
    <p:sldId id="503" r:id="rId29"/>
    <p:sldId id="504" r:id="rId30"/>
    <p:sldId id="511" r:id="rId31"/>
    <p:sldId id="512" r:id="rId32"/>
    <p:sldId id="513" r:id="rId33"/>
    <p:sldId id="471" r:id="rId34"/>
    <p:sldId id="514" r:id="rId35"/>
    <p:sldId id="515" r:id="rId36"/>
    <p:sldId id="516" r:id="rId37"/>
    <p:sldId id="517" r:id="rId38"/>
    <p:sldId id="518" r:id="rId39"/>
    <p:sldId id="470" r:id="rId40"/>
    <p:sldId id="479" r:id="rId41"/>
    <p:sldId id="473"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Tahoma" panose="020B0604030504040204" pitchFamily="34" charset="0"/>
      <p:regular r:id="rId48"/>
      <p:bold r:id="rId49"/>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6A9B68"/>
    <a:srgbClr val="71717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0" autoAdjust="0"/>
    <p:restoredTop sz="91849" autoAdjust="0"/>
  </p:normalViewPr>
  <p:slideViewPr>
    <p:cSldViewPr>
      <p:cViewPr varScale="1">
        <p:scale>
          <a:sx n="57" d="100"/>
          <a:sy n="57" d="100"/>
        </p:scale>
        <p:origin x="492"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1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65968C-8A1B-B922-B29C-8B954EB474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vl1pPr>
          </a:lstStyle>
          <a:p>
            <a:pPr>
              <a:defRPr/>
            </a:pPr>
            <a:endParaRPr lang="en-US"/>
          </a:p>
        </p:txBody>
      </p:sp>
      <p:sp>
        <p:nvSpPr>
          <p:cNvPr id="3" name="Date Placeholder 2">
            <a:extLst>
              <a:ext uri="{FF2B5EF4-FFF2-40B4-BE49-F238E27FC236}">
                <a16:creationId xmlns:a16="http://schemas.microsoft.com/office/drawing/2014/main" id="{00B7BF08-8BB8-BA57-15A4-485E86A9E1E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5320F42-37FE-40A0-A6CC-B04CD61381BB}" type="datetimeFigureOut">
              <a:rPr lang="en-US"/>
              <a:pPr>
                <a:defRPr/>
              </a:pPr>
              <a:t>2/14/2023</a:t>
            </a:fld>
            <a:endParaRPr lang="en-US" dirty="0"/>
          </a:p>
        </p:txBody>
      </p:sp>
      <p:sp>
        <p:nvSpPr>
          <p:cNvPr id="4" name="Slide Image Placeholder 3">
            <a:extLst>
              <a:ext uri="{FF2B5EF4-FFF2-40B4-BE49-F238E27FC236}">
                <a16:creationId xmlns:a16="http://schemas.microsoft.com/office/drawing/2014/main" id="{E5EB3034-6D24-78D4-3E10-B7D5989611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ED9CE7A-7637-022C-35D7-45EED74EFE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FA2F254-42FD-1900-C35B-6579B6CACD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lvl1pPr>
          </a:lstStyle>
          <a:p>
            <a:pPr>
              <a:defRPr/>
            </a:pPr>
            <a:endParaRPr lang="en-US"/>
          </a:p>
        </p:txBody>
      </p:sp>
      <p:sp>
        <p:nvSpPr>
          <p:cNvPr id="7" name="Slide Number Placeholder 6">
            <a:extLst>
              <a:ext uri="{FF2B5EF4-FFF2-40B4-BE49-F238E27FC236}">
                <a16:creationId xmlns:a16="http://schemas.microsoft.com/office/drawing/2014/main" id="{94735AD3-5492-39B5-8F03-4E27A279384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2701E38-9308-490D-A01B-35F5B0FA5B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6E59970-1871-3284-6E7D-5F9FCD45E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A639075-7520-F77E-BC09-381DAE7798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a:extLst>
              <a:ext uri="{FF2B5EF4-FFF2-40B4-BE49-F238E27FC236}">
                <a16:creationId xmlns:a16="http://schemas.microsoft.com/office/drawing/2014/main" id="{6390E682-5031-8A9A-C1BD-BB9FD9441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1638B5-5405-4A5E-89B2-606FF8811604}" type="slidenum">
              <a:rPr lang="en-US" altLang="en-US"/>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27</a:t>
            </a:fld>
            <a:endParaRPr lang="en-US" altLang="en-US"/>
          </a:p>
        </p:txBody>
      </p:sp>
    </p:spTree>
    <p:extLst>
      <p:ext uri="{BB962C8B-B14F-4D97-AF65-F5344CB8AC3E}">
        <p14:creationId xmlns:p14="http://schemas.microsoft.com/office/powerpoint/2010/main" val="70302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28</a:t>
            </a:fld>
            <a:endParaRPr lang="en-US" altLang="en-US"/>
          </a:p>
        </p:txBody>
      </p:sp>
    </p:spTree>
    <p:extLst>
      <p:ext uri="{BB962C8B-B14F-4D97-AF65-F5344CB8AC3E}">
        <p14:creationId xmlns:p14="http://schemas.microsoft.com/office/powerpoint/2010/main" val="326064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29</a:t>
            </a:fld>
            <a:endParaRPr lang="en-US" altLang="en-US"/>
          </a:p>
        </p:txBody>
      </p:sp>
    </p:spTree>
    <p:extLst>
      <p:ext uri="{BB962C8B-B14F-4D97-AF65-F5344CB8AC3E}">
        <p14:creationId xmlns:p14="http://schemas.microsoft.com/office/powerpoint/2010/main" val="144373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30</a:t>
            </a:fld>
            <a:endParaRPr lang="en-US" altLang="en-US"/>
          </a:p>
        </p:txBody>
      </p:sp>
    </p:spTree>
    <p:extLst>
      <p:ext uri="{BB962C8B-B14F-4D97-AF65-F5344CB8AC3E}">
        <p14:creationId xmlns:p14="http://schemas.microsoft.com/office/powerpoint/2010/main" val="96089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31</a:t>
            </a:fld>
            <a:endParaRPr lang="en-US" altLang="en-US"/>
          </a:p>
        </p:txBody>
      </p:sp>
    </p:spTree>
    <p:extLst>
      <p:ext uri="{BB962C8B-B14F-4D97-AF65-F5344CB8AC3E}">
        <p14:creationId xmlns:p14="http://schemas.microsoft.com/office/powerpoint/2010/main" val="325608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35</a:t>
            </a:fld>
            <a:endParaRPr lang="en-US" altLang="en-US"/>
          </a:p>
        </p:txBody>
      </p:sp>
    </p:spTree>
    <p:extLst>
      <p:ext uri="{BB962C8B-B14F-4D97-AF65-F5344CB8AC3E}">
        <p14:creationId xmlns:p14="http://schemas.microsoft.com/office/powerpoint/2010/main" val="46705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38</a:t>
            </a:fld>
            <a:endParaRPr lang="en-US" altLang="en-US"/>
          </a:p>
        </p:txBody>
      </p:sp>
    </p:spTree>
    <p:extLst>
      <p:ext uri="{BB962C8B-B14F-4D97-AF65-F5344CB8AC3E}">
        <p14:creationId xmlns:p14="http://schemas.microsoft.com/office/powerpoint/2010/main" val="196130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0BFBCAF-D61C-ED26-D336-09B2FC088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2CB8738B-ACEE-0830-9467-5FF60B3D3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F5BCC3C0-8557-E73B-DF0C-1FF1CE2CE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4B015D-D2E7-48DA-B5C8-E33FF81910C9}" type="slidenum">
              <a:rPr lang="en-US" altLang="en-US"/>
              <a:pPr/>
              <a:t>40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DAEDC4-88F7-7804-DCC7-25A162C7A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2953848-884C-1C10-5B2C-5E1B2C80EC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61D7A5F1-DC20-0AC2-3F35-BC38A0A544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3F3A1-3523-4F14-B681-B300624F3170}"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ABF2E81-D1C3-B519-FE79-33196EEA8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4D3F1D5-A7ED-BDB4-209E-470A2AB9C1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D646FC69-3953-1E55-1B97-75562E91A1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B4FA8-A035-4B43-9BB0-78FF875D77A5}"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9F35BC90-1499-9980-CC9B-D2238D6507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FB96A5-D3B3-4035-B5B8-608ED99F5C05}"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1DE23AB5-7030-C260-6394-B7088127332B}"/>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11578497-40B5-2E0B-F85B-24C99F6F9E82}"/>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A3EAF29-70ED-D254-6785-DAEEE0E7C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CEF69F-2167-469F-BA60-043F34D5F03F}"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90BC69D0-7C42-82AF-DF5B-5076812610DE}"/>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F8326A5D-F223-2AC2-E672-8D0E105C403F}"/>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61E48A8-3E02-77E7-B730-849C7659F3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502A684-92CF-CBAC-A1F9-31B5E55407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6" name="Slide Number Placeholder 3">
            <a:extLst>
              <a:ext uri="{FF2B5EF4-FFF2-40B4-BE49-F238E27FC236}">
                <a16:creationId xmlns:a16="http://schemas.microsoft.com/office/drawing/2014/main" id="{B5F3E0CD-CDD9-B255-1143-F94844D6EA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45DE6A-6C3A-4C50-B91C-401ED6871793}" type="slidenum">
              <a:rPr lang="en-US" altLang="en-US"/>
              <a:pPr/>
              <a:t>15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18</a:t>
            </a:fld>
            <a:endParaRPr lang="en-US" altLang="en-US"/>
          </a:p>
        </p:txBody>
      </p:sp>
    </p:spTree>
    <p:extLst>
      <p:ext uri="{BB962C8B-B14F-4D97-AF65-F5344CB8AC3E}">
        <p14:creationId xmlns:p14="http://schemas.microsoft.com/office/powerpoint/2010/main" val="196561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23</a:t>
            </a:fld>
            <a:endParaRPr lang="en-US" altLang="en-US"/>
          </a:p>
        </p:txBody>
      </p:sp>
    </p:spTree>
    <p:extLst>
      <p:ext uri="{BB962C8B-B14F-4D97-AF65-F5344CB8AC3E}">
        <p14:creationId xmlns:p14="http://schemas.microsoft.com/office/powerpoint/2010/main" val="68416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01E38-9308-490D-A01B-35F5B0FA5BD7}" type="slidenum">
              <a:rPr lang="en-US" altLang="en-US" smtClean="0"/>
              <a:pPr/>
              <a:t>25</a:t>
            </a:fld>
            <a:endParaRPr lang="en-US" altLang="en-US"/>
          </a:p>
        </p:txBody>
      </p:sp>
    </p:spTree>
    <p:extLst>
      <p:ext uri="{BB962C8B-B14F-4D97-AF65-F5344CB8AC3E}">
        <p14:creationId xmlns:p14="http://schemas.microsoft.com/office/powerpoint/2010/main" val="3993181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Line 9">
            <a:extLst>
              <a:ext uri="{FF2B5EF4-FFF2-40B4-BE49-F238E27FC236}">
                <a16:creationId xmlns:a16="http://schemas.microsoft.com/office/drawing/2014/main" id="{F04ED739-8B29-21AD-9A46-851B0E56C2EE}"/>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0">
            <a:extLst>
              <a:ext uri="{FF2B5EF4-FFF2-40B4-BE49-F238E27FC236}">
                <a16:creationId xmlns:a16="http://schemas.microsoft.com/office/drawing/2014/main" id="{2ADAD2BF-7D21-C524-7C15-FF69A644A630}"/>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2">
            <a:extLst>
              <a:ext uri="{FF2B5EF4-FFF2-40B4-BE49-F238E27FC236}">
                <a16:creationId xmlns:a16="http://schemas.microsoft.com/office/drawing/2014/main" id="{989B89CB-2C3D-3145-F0D0-E453EF2CC42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1784B89-0027-EC23-3B91-BF94BC843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202.jpg">
            <a:extLst>
              <a:ext uri="{FF2B5EF4-FFF2-40B4-BE49-F238E27FC236}">
                <a16:creationId xmlns:a16="http://schemas.microsoft.com/office/drawing/2014/main" id="{3454E152-7868-5F24-CF1C-422725E82ABE}"/>
              </a:ext>
            </a:extLst>
          </p:cNvPr>
          <p:cNvPicPr>
            <a:picLocks noChangeAspect="1"/>
          </p:cNvPicPr>
          <p:nvPr userDrawn="1"/>
        </p:nvPicPr>
        <p:blipFill>
          <a:blip r:embed="rId3">
            <a:extLst>
              <a:ext uri="{28A0092B-C50C-407E-A947-70E740481C1C}">
                <a14:useLocalDpi xmlns:a14="http://schemas.microsoft.com/office/drawing/2010/main" val="0"/>
              </a:ext>
            </a:extLst>
          </a:blip>
          <a:srcRect l="14999" t="16667" b="16667"/>
          <a:stretch>
            <a:fillRect/>
          </a:stretch>
        </p:blipFill>
        <p:spPr bwMode="auto">
          <a:xfrm>
            <a:off x="4419600" y="1752600"/>
            <a:ext cx="362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3F9297AC-313A-C209-F9CD-9259ACD92878}"/>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19390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2" name="Picture 8" descr="ppt_03">
            <a:extLst>
              <a:ext uri="{FF2B5EF4-FFF2-40B4-BE49-F238E27FC236}">
                <a16:creationId xmlns:a16="http://schemas.microsoft.com/office/drawing/2014/main" id="{8894B726-6ABC-1AB6-7092-ED4324492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9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ademy-of-Nutrition-and-Dietetics.jpg">
            <a:extLst>
              <a:ext uri="{FF2B5EF4-FFF2-40B4-BE49-F238E27FC236}">
                <a16:creationId xmlns:a16="http://schemas.microsoft.com/office/drawing/2014/main" id="{ECAEA23B-FA07-F399-BEEF-15483BFDBF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4" name="Date Placeholder 2">
            <a:extLst>
              <a:ext uri="{FF2B5EF4-FFF2-40B4-BE49-F238E27FC236}">
                <a16:creationId xmlns:a16="http://schemas.microsoft.com/office/drawing/2014/main" id="{FB24B24A-EAC0-2C29-B43F-ABF4B350FA58}"/>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672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2" name="Picture 2" descr="Academy-of-Nutrition-and-Dietetics.jpg">
            <a:extLst>
              <a:ext uri="{FF2B5EF4-FFF2-40B4-BE49-F238E27FC236}">
                <a16:creationId xmlns:a16="http://schemas.microsoft.com/office/drawing/2014/main" id="{4A857222-202A-3B58-1A6C-B040579356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F8E8E855-313D-39DB-1457-3EF818C0F69F}"/>
              </a:ext>
            </a:extLst>
          </p:cNvPr>
          <p:cNvSpPr>
            <a:spLocks noGrp="1"/>
          </p:cNvSpPr>
          <p:nvPr>
            <p:ph type="dt" sz="half" idx="13"/>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9948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8C3C4AC2-9EC2-AD80-2C1F-774AF0BF9B1F}"/>
              </a:ext>
            </a:extLst>
          </p:cNvPr>
          <p:cNvSpPr>
            <a:spLocks noGrp="1"/>
          </p:cNvSpPr>
          <p:nvPr>
            <p:ph type="dt" sz="half" idx="14"/>
          </p:nvPr>
        </p:nvSpPr>
        <p:spPr/>
        <p:txBody>
          <a:bodyPr/>
          <a:lstStyle>
            <a:lvl1pPr>
              <a:defRPr dirty="0"/>
            </a:lvl1pPr>
          </a:lstStyle>
          <a:p>
            <a:pPr>
              <a:defRPr/>
            </a:pPr>
            <a:r>
              <a:rPr lang="en-US"/>
              <a:t>Date</a:t>
            </a:r>
          </a:p>
        </p:txBody>
      </p:sp>
      <p:sp>
        <p:nvSpPr>
          <p:cNvPr id="3" name="Slide Number Placeholder 23">
            <a:extLst>
              <a:ext uri="{FF2B5EF4-FFF2-40B4-BE49-F238E27FC236}">
                <a16:creationId xmlns:a16="http://schemas.microsoft.com/office/drawing/2014/main" id="{ACC323A9-A026-6A8B-7639-A5B41343AFBB}"/>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D1ABDBD-FB7C-4319-BD9B-F3D247F59D24}" type="slidenum">
              <a:rPr lang="en-US" altLang="en-US"/>
              <a:pPr/>
              <a:t>‹#›</a:t>
            </a:fld>
            <a:endParaRPr lang="en-US" altLang="en-US"/>
          </a:p>
        </p:txBody>
      </p:sp>
    </p:spTree>
    <p:extLst>
      <p:ext uri="{BB962C8B-B14F-4D97-AF65-F5344CB8AC3E}">
        <p14:creationId xmlns:p14="http://schemas.microsoft.com/office/powerpoint/2010/main" val="142496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1">
            <a:extLst>
              <a:ext uri="{FF2B5EF4-FFF2-40B4-BE49-F238E27FC236}">
                <a16:creationId xmlns:a16="http://schemas.microsoft.com/office/drawing/2014/main" id="{613CD5C5-BB2F-636E-363E-5905FCF50F8F}"/>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6602FDD-272C-BED3-F840-872011A97354}"/>
              </a:ext>
            </a:extLst>
          </p:cNvPr>
          <p:cNvSpPr>
            <a:spLocks noGrp="1"/>
          </p:cNvSpPr>
          <p:nvPr>
            <p:ph type="sldNum" sz="quarter" idx="14"/>
          </p:nvPr>
        </p:nvSpPr>
        <p:spPr/>
        <p:txBody>
          <a:bodyPr/>
          <a:lstStyle>
            <a:lvl1pPr>
              <a:defRPr/>
            </a:lvl1pPr>
          </a:lstStyle>
          <a:p>
            <a:fld id="{B046E05E-401D-4DD5-A5F7-A24D16D1B9E9}" type="slidenum">
              <a:rPr lang="en-US" altLang="en-US"/>
              <a:pPr/>
              <a:t>‹#›</a:t>
            </a:fld>
            <a:endParaRPr lang="en-US" altLang="en-US"/>
          </a:p>
        </p:txBody>
      </p:sp>
    </p:spTree>
    <p:extLst>
      <p:ext uri="{BB962C8B-B14F-4D97-AF65-F5344CB8AC3E}">
        <p14:creationId xmlns:p14="http://schemas.microsoft.com/office/powerpoint/2010/main" val="323742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2" name="Date Placeholder 21">
            <a:extLst>
              <a:ext uri="{FF2B5EF4-FFF2-40B4-BE49-F238E27FC236}">
                <a16:creationId xmlns:a16="http://schemas.microsoft.com/office/drawing/2014/main" id="{1F4A1C05-E1F4-DC88-CCB3-04EEFC587600}"/>
              </a:ext>
            </a:extLst>
          </p:cNvPr>
          <p:cNvSpPr>
            <a:spLocks noGrp="1"/>
          </p:cNvSpPr>
          <p:nvPr>
            <p:ph type="dt" sz="half" idx="14"/>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92762D5E-28CB-04B8-BBCE-F91B47BACA04}"/>
              </a:ext>
            </a:extLst>
          </p:cNvPr>
          <p:cNvSpPr>
            <a:spLocks noGrp="1"/>
          </p:cNvSpPr>
          <p:nvPr>
            <p:ph type="sldNum" sz="quarter" idx="15"/>
          </p:nvPr>
        </p:nvSpPr>
        <p:spPr/>
        <p:txBody>
          <a:bodyPr/>
          <a:lstStyle>
            <a:lvl1pPr>
              <a:defRPr/>
            </a:lvl1pPr>
          </a:lstStyle>
          <a:p>
            <a:fld id="{0E2DE0E9-B8B0-4A67-B6E7-BA2A864CF432}" type="slidenum">
              <a:rPr lang="en-US" altLang="en-US"/>
              <a:pPr/>
              <a:t>‹#›</a:t>
            </a:fld>
            <a:endParaRPr lang="en-US" altLang="en-US"/>
          </a:p>
        </p:txBody>
      </p:sp>
    </p:spTree>
    <p:extLst>
      <p:ext uri="{BB962C8B-B14F-4D97-AF65-F5344CB8AC3E}">
        <p14:creationId xmlns:p14="http://schemas.microsoft.com/office/powerpoint/2010/main" val="421803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D24912D6-8040-114F-A8BD-14A3DBDFA292}"/>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BD10306-A4C8-C8E9-FE0E-677ACD1DF9D4}"/>
              </a:ext>
            </a:extLst>
          </p:cNvPr>
          <p:cNvSpPr>
            <a:spLocks noGrp="1"/>
          </p:cNvSpPr>
          <p:nvPr>
            <p:ph type="sldNum" sz="quarter" idx="11"/>
          </p:nvPr>
        </p:nvSpPr>
        <p:spPr/>
        <p:txBody>
          <a:bodyPr/>
          <a:lstStyle>
            <a:lvl1pPr>
              <a:defRPr/>
            </a:lvl1pPr>
          </a:lstStyle>
          <a:p>
            <a:fld id="{9268C95D-3C34-481B-9050-4FAA35FAD499}" type="slidenum">
              <a:rPr lang="en-US" altLang="en-US"/>
              <a:pPr/>
              <a:t>‹#›</a:t>
            </a:fld>
            <a:endParaRPr lang="en-US" altLang="en-US"/>
          </a:p>
        </p:txBody>
      </p:sp>
    </p:spTree>
    <p:extLst>
      <p:ext uri="{BB962C8B-B14F-4D97-AF65-F5344CB8AC3E}">
        <p14:creationId xmlns:p14="http://schemas.microsoft.com/office/powerpoint/2010/main" val="171830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E2F7E2C3-0CAF-418B-2B4A-9A31EF8BDF52}"/>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0D7A38B8-5A02-D99B-D2FD-8921DCF3F091}"/>
              </a:ext>
            </a:extLst>
          </p:cNvPr>
          <p:cNvSpPr>
            <a:spLocks noGrp="1"/>
          </p:cNvSpPr>
          <p:nvPr>
            <p:ph type="sldNum" sz="quarter" idx="11"/>
          </p:nvPr>
        </p:nvSpPr>
        <p:spPr/>
        <p:txBody>
          <a:bodyPr/>
          <a:lstStyle>
            <a:lvl1pPr>
              <a:defRPr/>
            </a:lvl1pPr>
          </a:lstStyle>
          <a:p>
            <a:fld id="{C5F68DAF-D35B-4FE1-8449-F807CB65A514}" type="slidenum">
              <a:rPr lang="en-US" altLang="en-US"/>
              <a:pPr/>
              <a:t>‹#›</a:t>
            </a:fld>
            <a:endParaRPr lang="en-US" altLang="en-US"/>
          </a:p>
        </p:txBody>
      </p:sp>
    </p:spTree>
    <p:extLst>
      <p:ext uri="{BB962C8B-B14F-4D97-AF65-F5344CB8AC3E}">
        <p14:creationId xmlns:p14="http://schemas.microsoft.com/office/powerpoint/2010/main" val="1360803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3" name="Date Placeholder 21">
            <a:extLst>
              <a:ext uri="{FF2B5EF4-FFF2-40B4-BE49-F238E27FC236}">
                <a16:creationId xmlns:a16="http://schemas.microsoft.com/office/drawing/2014/main" id="{D3774717-D05D-28DF-F563-E2236BDA014B}"/>
              </a:ext>
            </a:extLst>
          </p:cNvPr>
          <p:cNvSpPr>
            <a:spLocks noGrp="1"/>
          </p:cNvSpPr>
          <p:nvPr>
            <p:ph type="dt" sz="half" idx="13"/>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A2BFCD34-3F7D-A0B5-81DD-C3D1A0EA8386}"/>
              </a:ext>
            </a:extLst>
          </p:cNvPr>
          <p:cNvSpPr>
            <a:spLocks noGrp="1"/>
          </p:cNvSpPr>
          <p:nvPr>
            <p:ph type="sldNum" sz="quarter" idx="14"/>
          </p:nvPr>
        </p:nvSpPr>
        <p:spPr/>
        <p:txBody>
          <a:bodyPr/>
          <a:lstStyle>
            <a:lvl1pPr>
              <a:defRPr/>
            </a:lvl1pPr>
          </a:lstStyle>
          <a:p>
            <a:fld id="{775AD499-6C3A-4B58-8C8C-146FA6291503}" type="slidenum">
              <a:rPr lang="en-US" altLang="en-US"/>
              <a:pPr/>
              <a:t>‹#›</a:t>
            </a:fld>
            <a:endParaRPr lang="en-US" altLang="en-US"/>
          </a:p>
        </p:txBody>
      </p:sp>
    </p:spTree>
    <p:extLst>
      <p:ext uri="{BB962C8B-B14F-4D97-AF65-F5344CB8AC3E}">
        <p14:creationId xmlns:p14="http://schemas.microsoft.com/office/powerpoint/2010/main" val="363032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dirty="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3" name="Date Placeholder 21">
            <a:extLst>
              <a:ext uri="{FF2B5EF4-FFF2-40B4-BE49-F238E27FC236}">
                <a16:creationId xmlns:a16="http://schemas.microsoft.com/office/drawing/2014/main" id="{2FFA461E-7D5F-0972-409E-360989EB40F7}"/>
              </a:ext>
            </a:extLst>
          </p:cNvPr>
          <p:cNvSpPr>
            <a:spLocks noGrp="1"/>
          </p:cNvSpPr>
          <p:nvPr>
            <p:ph type="dt" sz="half" idx="15"/>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E36814C0-B5F2-29D7-41C9-B3EAAC8EF2EA}"/>
              </a:ext>
            </a:extLst>
          </p:cNvPr>
          <p:cNvSpPr>
            <a:spLocks noGrp="1"/>
          </p:cNvSpPr>
          <p:nvPr>
            <p:ph type="sldNum" sz="quarter" idx="16"/>
          </p:nvPr>
        </p:nvSpPr>
        <p:spPr/>
        <p:txBody>
          <a:bodyPr/>
          <a:lstStyle>
            <a:lvl1pPr>
              <a:defRPr/>
            </a:lvl1pPr>
          </a:lstStyle>
          <a:p>
            <a:fld id="{7EBE39BD-1801-435B-9863-82B8A7D75039}" type="slidenum">
              <a:rPr lang="en-US" altLang="en-US"/>
              <a:pPr/>
              <a:t>‹#›</a:t>
            </a:fld>
            <a:endParaRPr lang="en-US" altLang="en-US"/>
          </a:p>
        </p:txBody>
      </p:sp>
    </p:spTree>
    <p:extLst>
      <p:ext uri="{BB962C8B-B14F-4D97-AF65-F5344CB8AC3E}">
        <p14:creationId xmlns:p14="http://schemas.microsoft.com/office/powerpoint/2010/main" val="1964383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dirty="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3" name="Date Placeholder 21">
            <a:extLst>
              <a:ext uri="{FF2B5EF4-FFF2-40B4-BE49-F238E27FC236}">
                <a16:creationId xmlns:a16="http://schemas.microsoft.com/office/drawing/2014/main" id="{DB6E55A0-4741-F37B-8791-8EF16BB42A7E}"/>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DBB883C-C666-E82E-520F-53FBDCA934C3}"/>
              </a:ext>
            </a:extLst>
          </p:cNvPr>
          <p:cNvSpPr>
            <a:spLocks noGrp="1"/>
          </p:cNvSpPr>
          <p:nvPr>
            <p:ph type="sldNum" sz="quarter" idx="17"/>
          </p:nvPr>
        </p:nvSpPr>
        <p:spPr/>
        <p:txBody>
          <a:bodyPr/>
          <a:lstStyle>
            <a:lvl1pPr>
              <a:defRPr/>
            </a:lvl1pPr>
          </a:lstStyle>
          <a:p>
            <a:fld id="{DF7D5044-A2CF-4A04-9520-BE7BF2BC99F7}" type="slidenum">
              <a:rPr lang="en-US" altLang="en-US"/>
              <a:pPr/>
              <a:t>‹#›</a:t>
            </a:fld>
            <a:endParaRPr lang="en-US" altLang="en-US"/>
          </a:p>
        </p:txBody>
      </p:sp>
    </p:spTree>
    <p:extLst>
      <p:ext uri="{BB962C8B-B14F-4D97-AF65-F5344CB8AC3E}">
        <p14:creationId xmlns:p14="http://schemas.microsoft.com/office/powerpoint/2010/main" val="35768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3316798E-341C-0609-855A-183BF8A9A0C2}"/>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FCBF4603-6A14-C054-C973-AF679009A37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266E3363-D15D-0BD6-D9CC-F233400F42ED}"/>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215AEDFA-6FD0-5018-5AD4-26DDE72B1D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6450.jpg">
            <a:extLst>
              <a:ext uri="{FF2B5EF4-FFF2-40B4-BE49-F238E27FC236}">
                <a16:creationId xmlns:a16="http://schemas.microsoft.com/office/drawing/2014/main" id="{5A73A284-BD89-221A-F804-E4129597D101}"/>
              </a:ext>
            </a:extLst>
          </p:cNvPr>
          <p:cNvPicPr>
            <a:picLocks noChangeAspect="1"/>
          </p:cNvPicPr>
          <p:nvPr userDrawn="1"/>
        </p:nvPicPr>
        <p:blipFill>
          <a:blip r:embed="rId3">
            <a:extLst>
              <a:ext uri="{28A0092B-C50C-407E-A947-70E740481C1C}">
                <a14:useLocalDpi xmlns:a14="http://schemas.microsoft.com/office/drawing/2010/main" val="0"/>
              </a:ext>
            </a:extLst>
          </a:blip>
          <a:srcRect l="13333" t="3333"/>
          <a:stretch>
            <a:fillRect/>
          </a:stretch>
        </p:blipFill>
        <p:spPr bwMode="auto">
          <a:xfrm>
            <a:off x="5181600" y="228600"/>
            <a:ext cx="3962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3634A606-923C-0647-52CE-E28C3ACC7B43}"/>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308755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dirty="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dirty="0"/>
          </a:p>
        </p:txBody>
      </p:sp>
      <p:sp>
        <p:nvSpPr>
          <p:cNvPr id="3" name="Date Placeholder 21">
            <a:extLst>
              <a:ext uri="{FF2B5EF4-FFF2-40B4-BE49-F238E27FC236}">
                <a16:creationId xmlns:a16="http://schemas.microsoft.com/office/drawing/2014/main" id="{2036501B-A40A-EF8E-CEB1-89BAA2176766}"/>
              </a:ext>
            </a:extLst>
          </p:cNvPr>
          <p:cNvSpPr>
            <a:spLocks noGrp="1"/>
          </p:cNvSpPr>
          <p:nvPr>
            <p:ph type="dt" sz="half" idx="14"/>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C96F1663-C17D-2507-FF13-806C406C025F}"/>
              </a:ext>
            </a:extLst>
          </p:cNvPr>
          <p:cNvSpPr>
            <a:spLocks noGrp="1"/>
          </p:cNvSpPr>
          <p:nvPr>
            <p:ph type="sldNum" sz="quarter" idx="15"/>
          </p:nvPr>
        </p:nvSpPr>
        <p:spPr/>
        <p:txBody>
          <a:bodyPr/>
          <a:lstStyle>
            <a:lvl1pPr>
              <a:defRPr/>
            </a:lvl1pPr>
          </a:lstStyle>
          <a:p>
            <a:fld id="{56BD803A-FF44-4B6D-92B7-51C6AAC09E8F}" type="slidenum">
              <a:rPr lang="en-US" altLang="en-US"/>
              <a:pPr/>
              <a:t>‹#›</a:t>
            </a:fld>
            <a:endParaRPr lang="en-US" altLang="en-US"/>
          </a:p>
        </p:txBody>
      </p:sp>
    </p:spTree>
    <p:extLst>
      <p:ext uri="{BB962C8B-B14F-4D97-AF65-F5344CB8AC3E}">
        <p14:creationId xmlns:p14="http://schemas.microsoft.com/office/powerpoint/2010/main" val="201774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dirty="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dirty="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dirty="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dirty="0"/>
          </a:p>
        </p:txBody>
      </p:sp>
      <p:sp>
        <p:nvSpPr>
          <p:cNvPr id="3" name="Date Placeholder 21">
            <a:extLst>
              <a:ext uri="{FF2B5EF4-FFF2-40B4-BE49-F238E27FC236}">
                <a16:creationId xmlns:a16="http://schemas.microsoft.com/office/drawing/2014/main" id="{8A03F3B3-2EE2-10DB-D958-997C9CBA5A92}"/>
              </a:ext>
            </a:extLst>
          </p:cNvPr>
          <p:cNvSpPr>
            <a:spLocks noGrp="1"/>
          </p:cNvSpPr>
          <p:nvPr>
            <p:ph type="dt" sz="half" idx="16"/>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6C4B9631-7D68-5371-2F52-FFB50F0A1977}"/>
              </a:ext>
            </a:extLst>
          </p:cNvPr>
          <p:cNvSpPr>
            <a:spLocks noGrp="1"/>
          </p:cNvSpPr>
          <p:nvPr>
            <p:ph type="sldNum" sz="quarter" idx="17"/>
          </p:nvPr>
        </p:nvSpPr>
        <p:spPr/>
        <p:txBody>
          <a:bodyPr/>
          <a:lstStyle>
            <a:lvl1pPr>
              <a:defRPr/>
            </a:lvl1pPr>
          </a:lstStyle>
          <a:p>
            <a:fld id="{424BDF2C-1E30-4434-82E5-FB6228FFE8ED}" type="slidenum">
              <a:rPr lang="en-US" altLang="en-US"/>
              <a:pPr/>
              <a:t>‹#›</a:t>
            </a:fld>
            <a:endParaRPr lang="en-US" altLang="en-US"/>
          </a:p>
        </p:txBody>
      </p:sp>
    </p:spTree>
    <p:extLst>
      <p:ext uri="{BB962C8B-B14F-4D97-AF65-F5344CB8AC3E}">
        <p14:creationId xmlns:p14="http://schemas.microsoft.com/office/powerpoint/2010/main" val="142730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3B740A3-DB0B-F4C5-58F5-25FA37A436EF}"/>
              </a:ext>
            </a:extLst>
          </p:cNvPr>
          <p:cNvSpPr>
            <a:spLocks noGrp="1"/>
          </p:cNvSpPr>
          <p:nvPr>
            <p:ph type="dt" sz="half" idx="10"/>
          </p:nvPr>
        </p:nvSpPr>
        <p:spPr/>
        <p:txBody>
          <a:bodyPr/>
          <a:lstStyle>
            <a:lvl1pPr>
              <a:defRPr/>
            </a:lvl1pPr>
          </a:lstStyle>
          <a:p>
            <a:pPr>
              <a:defRPr/>
            </a:pPr>
            <a:fld id="{5B1FDD33-D0BF-485A-B3A0-51F7353B5C35}" type="datetimeFigureOut">
              <a:rPr lang="en-US"/>
              <a:pPr>
                <a:defRPr/>
              </a:pPr>
              <a:t>2/14/2023</a:t>
            </a:fld>
            <a:endParaRPr lang="en-US" dirty="0"/>
          </a:p>
        </p:txBody>
      </p:sp>
      <p:sp>
        <p:nvSpPr>
          <p:cNvPr id="5" name="Footer Placeholder 4">
            <a:extLst>
              <a:ext uri="{FF2B5EF4-FFF2-40B4-BE49-F238E27FC236}">
                <a16:creationId xmlns:a16="http://schemas.microsoft.com/office/drawing/2014/main" id="{245CB6CA-AE54-F2C3-C73B-661BD8C9CDB4}"/>
              </a:ext>
            </a:extLst>
          </p:cNvPr>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C7875F8-98A9-B618-E311-3202A4A5530A}"/>
              </a:ext>
            </a:extLst>
          </p:cNvPr>
          <p:cNvSpPr>
            <a:spLocks noGrp="1"/>
          </p:cNvSpPr>
          <p:nvPr>
            <p:ph type="sldNum" sz="quarter" idx="12"/>
          </p:nvPr>
        </p:nvSpPr>
        <p:spPr/>
        <p:txBody>
          <a:bodyPr/>
          <a:lstStyle>
            <a:lvl1pPr>
              <a:defRPr/>
            </a:lvl1pPr>
          </a:lstStyle>
          <a:p>
            <a:fld id="{AD89D3D2-C04B-41FA-BF6F-CBDA3A6ED66E}" type="slidenum">
              <a:rPr lang="en-US" altLang="en-US"/>
              <a:pPr/>
              <a:t>‹#›</a:t>
            </a:fld>
            <a:endParaRPr lang="en-US" altLang="en-US"/>
          </a:p>
        </p:txBody>
      </p:sp>
    </p:spTree>
    <p:extLst>
      <p:ext uri="{BB962C8B-B14F-4D97-AF65-F5344CB8AC3E}">
        <p14:creationId xmlns:p14="http://schemas.microsoft.com/office/powerpoint/2010/main" val="190808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Line 8">
            <a:extLst>
              <a:ext uri="{FF2B5EF4-FFF2-40B4-BE49-F238E27FC236}">
                <a16:creationId xmlns:a16="http://schemas.microsoft.com/office/drawing/2014/main" id="{DA30DE28-967D-0AAC-5BD5-D21F80802F62}"/>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1">
            <a:extLst>
              <a:ext uri="{FF2B5EF4-FFF2-40B4-BE49-F238E27FC236}">
                <a16:creationId xmlns:a16="http://schemas.microsoft.com/office/drawing/2014/main" id="{AD9D4444-4E88-651A-F95B-AD4255506D39}"/>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4">
            <a:extLst>
              <a:ext uri="{FF2B5EF4-FFF2-40B4-BE49-F238E27FC236}">
                <a16:creationId xmlns:a16="http://schemas.microsoft.com/office/drawing/2014/main" id="{94D6CBDB-EB82-77EE-EDFB-952532DE721C}"/>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9A531B93-7FEF-26C9-6068-3A5BDDBC56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696.jpg">
            <a:extLst>
              <a:ext uri="{FF2B5EF4-FFF2-40B4-BE49-F238E27FC236}">
                <a16:creationId xmlns:a16="http://schemas.microsoft.com/office/drawing/2014/main" id="{A87ECED7-474F-4881-2632-437012257626}"/>
              </a:ext>
            </a:extLst>
          </p:cNvPr>
          <p:cNvPicPr>
            <a:picLocks noChangeAspect="1"/>
          </p:cNvPicPr>
          <p:nvPr userDrawn="1"/>
        </p:nvPicPr>
        <p:blipFill>
          <a:blip r:embed="rId3">
            <a:extLst>
              <a:ext uri="{28A0092B-C50C-407E-A947-70E740481C1C}">
                <a14:useLocalDpi xmlns:a14="http://schemas.microsoft.com/office/drawing/2010/main" val="0"/>
              </a:ext>
            </a:extLst>
          </a:blip>
          <a:srcRect l="8333" t="4443" r="10001"/>
          <a:stretch>
            <a:fillRect/>
          </a:stretch>
        </p:blipFill>
        <p:spPr bwMode="auto">
          <a:xfrm>
            <a:off x="4953000" y="2057400"/>
            <a:ext cx="2517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dirty="0"/>
              <a:t>Click to edit Master text styles</a:t>
            </a:r>
          </a:p>
        </p:txBody>
      </p:sp>
      <p:sp>
        <p:nvSpPr>
          <p:cNvPr id="7" name="Date Placeholder 2">
            <a:extLst>
              <a:ext uri="{FF2B5EF4-FFF2-40B4-BE49-F238E27FC236}">
                <a16:creationId xmlns:a16="http://schemas.microsoft.com/office/drawing/2014/main" id="{C1122EF7-C58E-E148-47E5-DC57B9399580}"/>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190441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600F888-7384-B5A9-79FB-A27B1BFE2E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706"/>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2">
            <a:extLst>
              <a:ext uri="{FF2B5EF4-FFF2-40B4-BE49-F238E27FC236}">
                <a16:creationId xmlns:a16="http://schemas.microsoft.com/office/drawing/2014/main" id="{70630EA9-14BB-99E8-E3E5-584A47BEF94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4" name="Straight Connector 3">
            <a:extLst>
              <a:ext uri="{FF2B5EF4-FFF2-40B4-BE49-F238E27FC236}">
                <a16:creationId xmlns:a16="http://schemas.microsoft.com/office/drawing/2014/main" id="{3D0BB556-6684-D222-C7F2-B52B2DC01622}"/>
              </a:ext>
            </a:extLst>
          </p:cNvPr>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501CFE-1DB7-E8E5-A4B1-6752B8C3B91F}"/>
              </a:ext>
            </a:extLst>
          </p:cNvPr>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A621DDE1-0CA6-99B4-FA6D-6AA74E273F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E83345E1-3013-528F-8B9A-D57635D594AF}"/>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96018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2" name="Line 12">
            <a:extLst>
              <a:ext uri="{FF2B5EF4-FFF2-40B4-BE49-F238E27FC236}">
                <a16:creationId xmlns:a16="http://schemas.microsoft.com/office/drawing/2014/main" id="{98C862EC-684B-FAF5-FB32-CDD6CC8F2A9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70C6D68B-3C61-B7B9-2BCD-5CD5380B1107}"/>
              </a:ext>
            </a:extLst>
          </p:cNvPr>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780B0F-0B9F-9956-0884-63AE2D11F490}"/>
              </a:ext>
            </a:extLst>
          </p:cNvPr>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5" name="Picture 5" descr="Academy-of-Nutrition-and-Dietetics.jpg">
            <a:extLst>
              <a:ext uri="{FF2B5EF4-FFF2-40B4-BE49-F238E27FC236}">
                <a16:creationId xmlns:a16="http://schemas.microsoft.com/office/drawing/2014/main" id="{1E621BC4-7B63-3FD0-6B76-62C0F92B25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8045.jpg">
            <a:extLst>
              <a:ext uri="{FF2B5EF4-FFF2-40B4-BE49-F238E27FC236}">
                <a16:creationId xmlns:a16="http://schemas.microsoft.com/office/drawing/2014/main" id="{5A0E8815-0E45-CF38-A138-1DBAF9DE02A3}"/>
              </a:ext>
            </a:extLst>
          </p:cNvPr>
          <p:cNvPicPr>
            <a:picLocks noChangeAspect="1"/>
          </p:cNvPicPr>
          <p:nvPr userDrawn="1"/>
        </p:nvPicPr>
        <p:blipFill>
          <a:blip r:embed="rId3">
            <a:extLst>
              <a:ext uri="{28A0092B-C50C-407E-A947-70E740481C1C}">
                <a14:useLocalDpi xmlns:a14="http://schemas.microsoft.com/office/drawing/2010/main" val="0"/>
              </a:ext>
            </a:extLst>
          </a:blip>
          <a:srcRect l="10001" t="4443" r="10001" b="8888"/>
          <a:stretch>
            <a:fillRect/>
          </a:stretch>
        </p:blipFill>
        <p:spPr bwMode="auto">
          <a:xfrm>
            <a:off x="4572000" y="1752600"/>
            <a:ext cx="290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7" name="Date Placeholder 2">
            <a:extLst>
              <a:ext uri="{FF2B5EF4-FFF2-40B4-BE49-F238E27FC236}">
                <a16:creationId xmlns:a16="http://schemas.microsoft.com/office/drawing/2014/main" id="{492DD328-23D2-C823-4371-C3497D66067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42534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3A6A52-CD0A-98B3-15BC-6170710A9E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607" b="10332"/>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5">
            <a:extLst>
              <a:ext uri="{FF2B5EF4-FFF2-40B4-BE49-F238E27FC236}">
                <a16:creationId xmlns:a16="http://schemas.microsoft.com/office/drawing/2014/main" id="{B0F027CC-959F-5B57-062C-615CCC6AB5D4}"/>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4CE36F27-6A70-E1B7-5F8E-F4DB89E84C36}"/>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Connector 4">
            <a:extLst>
              <a:ext uri="{FF2B5EF4-FFF2-40B4-BE49-F238E27FC236}">
                <a16:creationId xmlns:a16="http://schemas.microsoft.com/office/drawing/2014/main" id="{2B34FD13-71B1-572F-D2B9-8BE2690B1A7D}"/>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6" name="Picture 6" descr="Academy-of-Nutrition-and-Dietetics.jpg">
            <a:extLst>
              <a:ext uri="{FF2B5EF4-FFF2-40B4-BE49-F238E27FC236}">
                <a16:creationId xmlns:a16="http://schemas.microsoft.com/office/drawing/2014/main" id="{43CE006E-B4E7-DBB4-BDEB-A2E1066E23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8C253F0E-AD30-7BDD-B9A7-23389FA40AC2}"/>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425798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B269E602-E140-71E3-5F4A-8B838ACDAFBE}"/>
              </a:ext>
            </a:extLst>
          </p:cNvPr>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8B8F5B34-4223-F677-5DB2-2D3ECF624BC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B1DF8011-3878-ECD9-CF1E-2C3BC151705E}"/>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475E7FD6-F642-1128-4498-DF1E18A8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roup of People Smiling iStock_000007773161Medium.jpg">
            <a:extLst>
              <a:ext uri="{FF2B5EF4-FFF2-40B4-BE49-F238E27FC236}">
                <a16:creationId xmlns:a16="http://schemas.microsoft.com/office/drawing/2014/main" id="{B4784A02-9F63-E74C-7EBC-B8C8EDBC37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95850" y="2133600"/>
            <a:ext cx="41417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DF72BF1D-B7BC-D3CB-EAB6-817EA7E51B8E}"/>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231413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AE018E-7CA2-D77C-1C2C-9332D9E6D1D6}"/>
              </a:ext>
            </a:extLst>
          </p:cNvPr>
          <p:cNvSpPr>
            <a:spLocks noChangeShapeType="1"/>
          </p:cNvSpPr>
          <p:nvPr userDrawn="1"/>
        </p:nvSpPr>
        <p:spPr bwMode="auto">
          <a:xfrm>
            <a:off x="5943600" y="2209800"/>
            <a:ext cx="2362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15">
            <a:extLst>
              <a:ext uri="{FF2B5EF4-FFF2-40B4-BE49-F238E27FC236}">
                <a16:creationId xmlns:a16="http://schemas.microsoft.com/office/drawing/2014/main" id="{9C91E16A-82A8-F77A-7C64-36B63D39F046}"/>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9">
            <a:extLst>
              <a:ext uri="{FF2B5EF4-FFF2-40B4-BE49-F238E27FC236}">
                <a16:creationId xmlns:a16="http://schemas.microsoft.com/office/drawing/2014/main" id="{CE1FB282-B093-7E5E-BD10-922AB861D61C}"/>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5" descr="Academy-of-Nutrition-and-Dietetics.jpg">
            <a:extLst>
              <a:ext uri="{FF2B5EF4-FFF2-40B4-BE49-F238E27FC236}">
                <a16:creationId xmlns:a16="http://schemas.microsoft.com/office/drawing/2014/main" id="{CF6CBB27-8B53-6DEA-6195-0A474970C1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wo labcoat women iStock_000001618419Medium.jpg">
            <a:extLst>
              <a:ext uri="{FF2B5EF4-FFF2-40B4-BE49-F238E27FC236}">
                <a16:creationId xmlns:a16="http://schemas.microsoft.com/office/drawing/2014/main" id="{3277A416-F100-C16C-67C0-BA6676572828}"/>
              </a:ext>
            </a:extLst>
          </p:cNvPr>
          <p:cNvPicPr>
            <a:picLocks noChangeAspect="1"/>
          </p:cNvPicPr>
          <p:nvPr userDrawn="1"/>
        </p:nvPicPr>
        <p:blipFill>
          <a:blip r:embed="rId3">
            <a:extLst>
              <a:ext uri="{28A0092B-C50C-407E-A947-70E740481C1C}">
                <a14:useLocalDpi xmlns:a14="http://schemas.microsoft.com/office/drawing/2010/main" val="0"/>
              </a:ext>
            </a:extLst>
          </a:blip>
          <a:srcRect l="4417" r="16078"/>
          <a:stretch>
            <a:fillRect/>
          </a:stretch>
        </p:blipFill>
        <p:spPr bwMode="auto">
          <a:xfrm>
            <a:off x="3962400" y="266700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7" name="Date Placeholder 2">
            <a:extLst>
              <a:ext uri="{FF2B5EF4-FFF2-40B4-BE49-F238E27FC236}">
                <a16:creationId xmlns:a16="http://schemas.microsoft.com/office/drawing/2014/main" id="{6CC8D851-6B38-2890-379A-30DBA04329BC}"/>
              </a:ext>
            </a:extLst>
          </p:cNvPr>
          <p:cNvSpPr>
            <a:spLocks noGrp="1"/>
          </p:cNvSpPr>
          <p:nvPr>
            <p:ph type="dt" sz="half" idx="14"/>
          </p:nvPr>
        </p:nvSpPr>
        <p:spPr/>
        <p:txBody>
          <a:bodyPr/>
          <a:lstStyle>
            <a:lvl1pPr>
              <a:defRPr dirty="0"/>
            </a:lvl1pPr>
          </a:lstStyle>
          <a:p>
            <a:pPr>
              <a:defRPr/>
            </a:pPr>
            <a:r>
              <a:rPr lang="en-US"/>
              <a:t>Date</a:t>
            </a:r>
          </a:p>
        </p:txBody>
      </p:sp>
    </p:spTree>
    <p:extLst>
      <p:ext uri="{BB962C8B-B14F-4D97-AF65-F5344CB8AC3E}">
        <p14:creationId xmlns:p14="http://schemas.microsoft.com/office/powerpoint/2010/main" val="53385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sp>
        <p:nvSpPr>
          <p:cNvPr id="2" name="Line 10">
            <a:extLst>
              <a:ext uri="{FF2B5EF4-FFF2-40B4-BE49-F238E27FC236}">
                <a16:creationId xmlns:a16="http://schemas.microsoft.com/office/drawing/2014/main" id="{D3F221DC-FDF1-C82F-9EC2-004D9B98F47B}"/>
              </a:ext>
            </a:extLst>
          </p:cNvPr>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Line 9">
            <a:extLst>
              <a:ext uri="{FF2B5EF4-FFF2-40B4-BE49-F238E27FC236}">
                <a16:creationId xmlns:a16="http://schemas.microsoft.com/office/drawing/2014/main" id="{2680D03E-5A0E-E1E9-9329-E8E44EE33E14}"/>
              </a:ext>
            </a:extLst>
          </p:cNvPr>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Date Placeholder 2">
            <a:extLst>
              <a:ext uri="{FF2B5EF4-FFF2-40B4-BE49-F238E27FC236}">
                <a16:creationId xmlns:a16="http://schemas.microsoft.com/office/drawing/2014/main" id="{A7A4E1D5-CF52-F518-4CDF-99164C01A2CB}"/>
              </a:ext>
            </a:extLst>
          </p:cNvPr>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2/14/2023</a:t>
            </a:fld>
            <a:endParaRPr lang="en-US" sz="1200" dirty="0">
              <a:solidFill>
                <a:schemeClr val="tx1">
                  <a:tint val="75000"/>
                </a:schemeClr>
              </a:solidFill>
              <a:latin typeface="Tahoma" pitchFamily="34" charset="0"/>
              <a:cs typeface="Tahoma" pitchFamily="34" charset="0"/>
            </a:endParaRPr>
          </a:p>
        </p:txBody>
      </p:sp>
      <p:pic>
        <p:nvPicPr>
          <p:cNvPr id="5" name="Picture 5" descr="Academy-of-Nutrition-and-Dietetics.jpg">
            <a:extLst>
              <a:ext uri="{FF2B5EF4-FFF2-40B4-BE49-F238E27FC236}">
                <a16:creationId xmlns:a16="http://schemas.microsoft.com/office/drawing/2014/main" id="{D844722E-C5A9-F61A-DEE7-F365B347E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390624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931C8AD-F073-22F3-97A1-E568AD4CF27E}"/>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Tahoma" pitchFamily="34" charset="0"/>
                <a:cs typeface="Tahoma" pitchFamily="34" charset="0"/>
              </a:defRPr>
            </a:lvl1pPr>
          </a:lstStyle>
          <a:p>
            <a:pPr>
              <a:defRPr/>
            </a:pPr>
            <a:r>
              <a:rPr lang="en-US"/>
              <a:t>Date</a:t>
            </a:r>
          </a:p>
        </p:txBody>
      </p:sp>
    </p:spTree>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F329F03-34BE-A6E8-3A1B-265FB3533C9C}"/>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FC3F5FD9-EF25-EFA1-1217-4DCDCEC19F7B}"/>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fld id="{27BB5AE1-E46B-4433-8A9F-273B08B7427B}" type="slidenum">
              <a:rPr lang="en-US" altLang="en-US"/>
              <a:pPr/>
              <a:t>‹#›</a:t>
            </a:fld>
            <a:endParaRPr lang="en-US" altLang="en-US"/>
          </a:p>
        </p:txBody>
      </p:sp>
      <p:sp>
        <p:nvSpPr>
          <p:cNvPr id="2052" name="Text Placeholder 2">
            <a:extLst>
              <a:ext uri="{FF2B5EF4-FFF2-40B4-BE49-F238E27FC236}">
                <a16:creationId xmlns:a16="http://schemas.microsoft.com/office/drawing/2014/main" id="{0F857CEF-5A80-215D-222B-B464C9290ACA}"/>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2053" name="Line 7">
            <a:extLst>
              <a:ext uri="{FF2B5EF4-FFF2-40B4-BE49-F238E27FC236}">
                <a16:creationId xmlns:a16="http://schemas.microsoft.com/office/drawing/2014/main" id="{F60E2D37-275F-0301-7EF1-C8DE0B95AC39}"/>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8">
            <a:extLst>
              <a:ext uri="{FF2B5EF4-FFF2-40B4-BE49-F238E27FC236}">
                <a16:creationId xmlns:a16="http://schemas.microsoft.com/office/drawing/2014/main" id="{1F667527-DC42-9264-F6DE-C148D508C708}"/>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itle Placeholder 20">
            <a:extLst>
              <a:ext uri="{FF2B5EF4-FFF2-40B4-BE49-F238E27FC236}">
                <a16:creationId xmlns:a16="http://schemas.microsoft.com/office/drawing/2014/main" id="{C293D37A-6E78-CFAB-39EC-16729042136A}"/>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056" name="Picture 8" descr="Academy-of-Nutrition-and-Dietetics.jpg">
            <a:extLst>
              <a:ext uri="{FF2B5EF4-FFF2-40B4-BE49-F238E27FC236}">
                <a16:creationId xmlns:a16="http://schemas.microsoft.com/office/drawing/2014/main" id="{B1767A91-E697-21C9-993F-0B7C80A7046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59" r:id="rId10"/>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ndeal.org/"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www.freepngimg.com/png/76957-loss-management-apple-weight-dieting-healthy-diet" TargetMode="Externa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maken.wikiwijs.nl/137409/Voedingsleer" TargetMode="External"/><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illustrations/information-info-message-embassy-1015297/" TargetMode="External"/><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hyperlink" Target="http://www.andeal.org/guideline-implementation" TargetMode="Externa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8" Type="http://schemas.openxmlformats.org/officeDocument/2006/relationships/hyperlink" Target="https://www.nutritioncaremanual.org/auth.cfm" TargetMode="External"/><Relationship Id="rId13" Type="http://schemas.openxmlformats.org/officeDocument/2006/relationships/hyperlink" Target="https://www.nobidan.org/nobidan/get-connected/nobidan-resource-library" TargetMode="External"/><Relationship Id="rId3" Type="http://schemas.openxmlformats.org/officeDocument/2006/relationships/hyperlink" Target="https://www.andeal.org/files/files/AWM/AWM_NCP-Figure_2022.pdf" TargetMode="External"/><Relationship Id="rId7" Type="http://schemas.openxmlformats.org/officeDocument/2006/relationships/hyperlink" Target="https://www.jandonline.org/article/S2212-2672(22)00372-0/fulltext" TargetMode="External"/><Relationship Id="rId12" Type="http://schemas.openxmlformats.org/officeDocument/2006/relationships/hyperlink" Target="https://www.eatrightpro.org/career/paymen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andeal.org/files/files/AWM/AWM_IDEA_Table_2022.pdf" TargetMode="External"/><Relationship Id="rId11" Type="http://schemas.openxmlformats.org/officeDocument/2006/relationships/hyperlink" Target="https://www.eatrightpro.org/career/payment/medicare/intensive-behavioral-therapy-for-obesity-toolkit" TargetMode="External"/><Relationship Id="rId5" Type="http://schemas.openxmlformats.org/officeDocument/2006/relationships/hyperlink" Target="https://www.andeal.org/files/files/AWM/AWM_Dietary_%20Approaches_Table_2022.pdf" TargetMode="External"/><Relationship Id="rId10" Type="http://schemas.openxmlformats.org/officeDocument/2006/relationships/hyperlink" Target="https://www.eatrightpro.org/idea/inclusion-diversity-equity-and-access" TargetMode="External"/><Relationship Id="rId4" Type="http://schemas.openxmlformats.org/officeDocument/2006/relationships/hyperlink" Target="https://www.andeal.org/files/files/AWM/AWM_Interprofessional_Team_Figure_2022.pdf" TargetMode="External"/><Relationship Id="rId9" Type="http://schemas.openxmlformats.org/officeDocument/2006/relationships/hyperlink" Target="https://www.eatrightpro.org/-/media/files/eatrightpro/practice/20210923-scope-of-practice-decision-tool-algorithm.pdf" TargetMode="External"/><Relationship Id="rId14" Type="http://schemas.openxmlformats.org/officeDocument/2006/relationships/hyperlink" Target="https://www.myplate.gov/life-stages/adul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ioer-imrj.com/editorial-board/guidelines-for-editor-and-reviewer/" TargetMode="Externa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hyperlink" Target="https://www.andeal.org/topic.cfm?menu=5276&amp;pcat=6194&amp;cat=6195"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2077C-8AB5-B518-EF02-3BB29F36885C}"/>
              </a:ext>
            </a:extLst>
          </p:cNvPr>
          <p:cNvSpPr/>
          <p:nvPr/>
        </p:nvSpPr>
        <p:spPr>
          <a:xfrm>
            <a:off x="533400" y="1676400"/>
            <a:ext cx="8229600" cy="2057400"/>
          </a:xfrm>
          <a:prstGeom prst="rect">
            <a:avLst/>
          </a:prstGeom>
          <a:solidFill>
            <a:srgbClr val="C27D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Adult Weight Management</a:t>
            </a:r>
          </a:p>
          <a:p>
            <a:pPr algn="ctr">
              <a:defRPr/>
            </a:pPr>
            <a:r>
              <a:rPr lang="en-US" dirty="0"/>
              <a:t>Evidence-Based Nutrition Practice Guidelines</a:t>
            </a:r>
            <a:br>
              <a:rPr lang="en-US" dirty="0"/>
            </a:br>
            <a:br>
              <a:rPr lang="en-US" dirty="0"/>
            </a:br>
            <a:r>
              <a:rPr lang="en-US" sz="2400" dirty="0"/>
              <a:t>Executive Summary of Recommendations</a:t>
            </a:r>
          </a:p>
          <a:p>
            <a:pPr algn="ctr">
              <a:defRPr/>
            </a:pPr>
            <a:endParaRPr lang="en-US" dirty="0">
              <a:solidFill>
                <a:srgbClr val="C27D42"/>
              </a:solidFill>
            </a:endParaRPr>
          </a:p>
        </p:txBody>
      </p:sp>
      <p:sp>
        <p:nvSpPr>
          <p:cNvPr id="17412" name="Text Placeholder 2">
            <a:extLst>
              <a:ext uri="{FF2B5EF4-FFF2-40B4-BE49-F238E27FC236}">
                <a16:creationId xmlns:a16="http://schemas.microsoft.com/office/drawing/2014/main" id="{34DE889D-CCC4-3BC5-6F59-E9DF76080809}"/>
              </a:ext>
            </a:extLst>
          </p:cNvPr>
          <p:cNvSpPr>
            <a:spLocks noGrp="1"/>
          </p:cNvSpPr>
          <p:nvPr>
            <p:ph type="body" sz="quarter" idx="13"/>
          </p:nvPr>
        </p:nvSpPr>
        <p:spPr bwMode="auto">
          <a:xfrm>
            <a:off x="457200" y="381000"/>
            <a:ext cx="80772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2000"/>
              <a:t>Academy of Nutrition and Dietetics</a:t>
            </a:r>
            <a:br>
              <a:rPr lang="en-US" altLang="en-US"/>
            </a:br>
            <a:r>
              <a:rPr lang="en-US" altLang="en-US" sz="2800"/>
              <a:t>Evidence Analysis Library</a:t>
            </a:r>
            <a:r>
              <a:rPr lang="en-US" altLang="en-US" sz="2800" baseline="30000"/>
              <a:t>®</a:t>
            </a:r>
          </a:p>
          <a:p>
            <a:pPr marL="0" indent="0"/>
            <a:r>
              <a:rPr lang="en-US" altLang="en-US" sz="1600">
                <a:hlinkClick r:id="rId2"/>
              </a:rPr>
              <a:t>www.andeal.org</a:t>
            </a:r>
            <a:r>
              <a:rPr lang="en-US" altLang="en-US" sz="1600"/>
              <a:t> </a:t>
            </a:r>
          </a:p>
          <a:p>
            <a:pPr marL="0" indent="0" algn="l"/>
            <a:endParaRPr lang="en-US" altLang="en-US" sz="2000"/>
          </a:p>
        </p:txBody>
      </p:sp>
      <p:pic>
        <p:nvPicPr>
          <p:cNvPr id="17413" name="Picture 6" descr="eatright_org_logo_color.jpg">
            <a:extLst>
              <a:ext uri="{FF2B5EF4-FFF2-40B4-BE49-F238E27FC236}">
                <a16:creationId xmlns:a16="http://schemas.microsoft.com/office/drawing/2014/main" id="{125A310C-615D-308D-BAF1-85D3D9702C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3047756-9C7F-C0E1-A259-9C27DFBC2AEC}"/>
              </a:ext>
            </a:extLst>
          </p:cNvPr>
          <p:cNvSpPr txBox="1"/>
          <p:nvPr/>
        </p:nvSpPr>
        <p:spPr>
          <a:xfrm>
            <a:off x="5643563" y="6353175"/>
            <a:ext cx="2890535" cy="307777"/>
          </a:xfrm>
          <a:prstGeom prst="rect">
            <a:avLst/>
          </a:prstGeom>
          <a:noFill/>
          <a:ln>
            <a:solidFill>
              <a:schemeClr val="bg1">
                <a:lumMod val="65000"/>
              </a:schemeClr>
            </a:solidFill>
          </a:ln>
        </p:spPr>
        <p:txBody>
          <a:bodyPr wrap="none">
            <a:spAutoFit/>
          </a:bodyPr>
          <a:lstStyle/>
          <a:p>
            <a:pPr>
              <a:defRPr/>
            </a:pPr>
            <a:r>
              <a:rPr lang="en-US" sz="1400" dirty="0">
                <a:solidFill>
                  <a:schemeClr val="bg1">
                    <a:lumMod val="50000"/>
                  </a:schemeClr>
                </a:solidFill>
              </a:rPr>
              <a:t>Guideline published October 2022</a:t>
            </a:r>
          </a:p>
        </p:txBody>
      </p:sp>
      <p:pic>
        <p:nvPicPr>
          <p:cNvPr id="5" name="Picture 4" descr="A picture containing measuring stick&#10;&#10;Description automatically generated">
            <a:extLst>
              <a:ext uri="{FF2B5EF4-FFF2-40B4-BE49-F238E27FC236}">
                <a16:creationId xmlns:a16="http://schemas.microsoft.com/office/drawing/2014/main" id="{1794D177-8C11-05DC-FEB5-FD10A0A518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 y="4360262"/>
            <a:ext cx="3657600" cy="2296973"/>
          </a:xfrm>
          <a:prstGeom prst="rect">
            <a:avLst/>
          </a:prstGeom>
        </p:spPr>
      </p:pic>
      <p:pic>
        <p:nvPicPr>
          <p:cNvPr id="9" name="Picture 8">
            <a:extLst>
              <a:ext uri="{FF2B5EF4-FFF2-40B4-BE49-F238E27FC236}">
                <a16:creationId xmlns:a16="http://schemas.microsoft.com/office/drawing/2014/main" id="{81E5F00E-5D72-B234-0FD5-8F9AF7EAE94D}"/>
              </a:ext>
            </a:extLst>
          </p:cNvPr>
          <p:cNvPicPr>
            <a:picLocks noChangeAspect="1"/>
          </p:cNvPicPr>
          <p:nvPr/>
        </p:nvPicPr>
        <p:blipFill>
          <a:blip r:embed="rId6"/>
          <a:stretch>
            <a:fillRect/>
          </a:stretch>
        </p:blipFill>
        <p:spPr>
          <a:xfrm>
            <a:off x="4343400" y="4084837"/>
            <a:ext cx="4110101" cy="1956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D71A2AAF-B2B0-E90B-B768-B330AD2FB91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28148DD-78CF-4FF6-9BCF-748F09A6EED5}" type="slidenum">
              <a:rPr lang="en-US" altLang="en-US" sz="1200">
                <a:solidFill>
                  <a:srgbClr val="717171"/>
                </a:solidFill>
                <a:latin typeface="Arial" panose="020B0604020202020204" pitchFamily="34" charset="0"/>
              </a:rPr>
              <a:pPr>
                <a:buFontTx/>
                <a:buNone/>
              </a:pPr>
              <a:t>10</a:t>
            </a:fld>
            <a:endParaRPr lang="en-US" altLang="en-US" sz="1200">
              <a:solidFill>
                <a:srgbClr val="717171"/>
              </a:solidFill>
              <a:latin typeface="Arial" panose="020B0604020202020204" pitchFamily="34" charset="0"/>
            </a:endParaRPr>
          </a:p>
        </p:txBody>
      </p:sp>
      <p:sp>
        <p:nvSpPr>
          <p:cNvPr id="29699" name="Rectangle 2">
            <a:extLst>
              <a:ext uri="{FF2B5EF4-FFF2-40B4-BE49-F238E27FC236}">
                <a16:creationId xmlns:a16="http://schemas.microsoft.com/office/drawing/2014/main" id="{735FFC2F-75D3-1C78-E678-720FA73D815D}"/>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29718" name="Text Box 33">
            <a:extLst>
              <a:ext uri="{FF2B5EF4-FFF2-40B4-BE49-F238E27FC236}">
                <a16:creationId xmlns:a16="http://schemas.microsoft.com/office/drawing/2014/main" id="{04AE8148-D2A8-D102-C320-6EB90A2960EF}"/>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29719" name="Text Box 34">
            <a:extLst>
              <a:ext uri="{FF2B5EF4-FFF2-40B4-BE49-F238E27FC236}">
                <a16:creationId xmlns:a16="http://schemas.microsoft.com/office/drawing/2014/main" id="{0BBAC3D7-5CAA-AC70-680F-B04E39983C3E}"/>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0" name="Text Box 35">
            <a:extLst>
              <a:ext uri="{FF2B5EF4-FFF2-40B4-BE49-F238E27FC236}">
                <a16:creationId xmlns:a16="http://schemas.microsoft.com/office/drawing/2014/main" id="{AB55EEE8-526D-5162-46AB-069FDFFCD926}"/>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29721" name="Text Box 36">
            <a:extLst>
              <a:ext uri="{FF2B5EF4-FFF2-40B4-BE49-F238E27FC236}">
                <a16:creationId xmlns:a16="http://schemas.microsoft.com/office/drawing/2014/main" id="{E581296F-CFA4-C367-8737-29EF7CC21781}"/>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10" name="Title 1">
            <a:extLst>
              <a:ext uri="{FF2B5EF4-FFF2-40B4-BE49-F238E27FC236}">
                <a16:creationId xmlns:a16="http://schemas.microsoft.com/office/drawing/2014/main" id="{E1337F0F-B0E1-708C-646F-45DE2A3E5E51}"/>
              </a:ext>
            </a:extLst>
          </p:cNvPr>
          <p:cNvSpPr txBox="1">
            <a:spLocks/>
          </p:cNvSpPr>
          <p:nvPr/>
        </p:nvSpPr>
        <p:spPr>
          <a:xfrm>
            <a:off x="301083" y="428413"/>
            <a:ext cx="8229600" cy="563562"/>
          </a:xfrm>
          <a:prstGeom prst="rect">
            <a:avLst/>
          </a:prstGeom>
        </p:spPr>
        <p:txBody>
          <a:bodyPr/>
          <a:lstStyle/>
          <a:p>
            <a:pPr>
              <a:defRPr/>
            </a:pPr>
            <a:r>
              <a:rPr lang="en-US" sz="2000" b="1" dirty="0">
                <a:solidFill>
                  <a:schemeClr val="bg1">
                    <a:lumMod val="50000"/>
                  </a:schemeClr>
                </a:solidFill>
                <a:latin typeface="Tahoma" pitchFamily="34" charset="0"/>
                <a:ea typeface="+mj-ea"/>
                <a:cs typeface="Tahoma" pitchFamily="34" charset="0"/>
              </a:rPr>
              <a:t>Implications of Strong/Weak Recommendations</a:t>
            </a:r>
          </a:p>
        </p:txBody>
      </p:sp>
      <p:sp>
        <p:nvSpPr>
          <p:cNvPr id="29723" name="TextBox 4">
            <a:extLst>
              <a:ext uri="{FF2B5EF4-FFF2-40B4-BE49-F238E27FC236}">
                <a16:creationId xmlns:a16="http://schemas.microsoft.com/office/drawing/2014/main" id="{792C2E47-E57C-2423-51F5-9EE7CCA70524}"/>
              </a:ext>
            </a:extLst>
          </p:cNvPr>
          <p:cNvSpPr txBox="1">
            <a:spLocks noChangeArrowheads="1"/>
          </p:cNvSpPr>
          <p:nvPr/>
        </p:nvSpPr>
        <p:spPr bwMode="auto">
          <a:xfrm>
            <a:off x="304800" y="6581775"/>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FF811F33-FADA-CB59-BFDB-2278DE775EF4}"/>
              </a:ext>
            </a:extLst>
          </p:cNvPr>
          <p:cNvPicPr>
            <a:picLocks noChangeAspect="1"/>
          </p:cNvPicPr>
          <p:nvPr/>
        </p:nvPicPr>
        <p:blipFill>
          <a:blip r:embed="rId3"/>
          <a:stretch>
            <a:fillRect/>
          </a:stretch>
        </p:blipFill>
        <p:spPr>
          <a:xfrm>
            <a:off x="844283" y="879088"/>
            <a:ext cx="7455434" cy="558125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D06D250-2238-06C3-2EAD-9EBC0224EB73}"/>
              </a:ext>
            </a:extLst>
          </p:cNvPr>
          <p:cNvSpPr>
            <a:spLocks noGrp="1" noChangeArrowheads="1"/>
          </p:cNvSpPr>
          <p:nvPr>
            <p:ph type="body" idx="4294967295"/>
          </p:nvPr>
        </p:nvSpPr>
        <p:spPr>
          <a:xfrm>
            <a:off x="457200" y="914400"/>
            <a:ext cx="8229600" cy="4419600"/>
          </a:xfrm>
        </p:spPr>
        <p:txBody>
          <a:bodyPr/>
          <a:lstStyle/>
          <a:p>
            <a:pPr lvl="1" eaLnBrk="1" hangingPunct="1">
              <a:lnSpc>
                <a:spcPct val="80000"/>
              </a:lnSpc>
              <a:buFont typeface="Wingdings" pitchFamily="2" charset="2"/>
              <a:buNone/>
              <a:defRPr/>
            </a:pPr>
            <a:endParaRPr lang="en-US" dirty="0"/>
          </a:p>
          <a:p>
            <a:pPr eaLnBrk="1" hangingPunct="1">
              <a:lnSpc>
                <a:spcPct val="80000"/>
              </a:lnSpc>
              <a:defRPr/>
            </a:pPr>
            <a:r>
              <a:rPr lang="en-US" sz="2800" dirty="0">
                <a:solidFill>
                  <a:srgbClr val="7030A0"/>
                </a:solidFill>
              </a:rPr>
              <a:t>Imperative recommendations </a:t>
            </a:r>
            <a:r>
              <a:rPr lang="en-US" sz="2800" dirty="0"/>
              <a:t>are broadly applicable to the target population and are stated as  “require,” or “must,” or “should achieve certain goals.” </a:t>
            </a:r>
          </a:p>
          <a:p>
            <a:pPr eaLnBrk="1" hangingPunct="1">
              <a:lnSpc>
                <a:spcPct val="80000"/>
              </a:lnSpc>
              <a:defRPr/>
            </a:pPr>
            <a:endParaRPr lang="en-US" sz="2800" dirty="0"/>
          </a:p>
          <a:p>
            <a:pPr eaLnBrk="1" hangingPunct="1">
              <a:lnSpc>
                <a:spcPct val="80000"/>
              </a:lnSpc>
              <a:defRPr/>
            </a:pPr>
            <a:r>
              <a:rPr lang="en-US" sz="2800" dirty="0">
                <a:solidFill>
                  <a:srgbClr val="7030A0"/>
                </a:solidFill>
              </a:rPr>
              <a:t>Conditional statements </a:t>
            </a:r>
            <a:r>
              <a:rPr lang="en-US" sz="2800" dirty="0"/>
              <a:t>clearly define a specific situation and contain conditional text that would limit their applicability to specified circumstances, or to a sub-population group. More specifically, a conditional recommendation can be stated in if/then terminology.</a:t>
            </a:r>
          </a:p>
          <a:p>
            <a:pPr eaLnBrk="1" hangingPunct="1">
              <a:lnSpc>
                <a:spcPct val="80000"/>
              </a:lnSpc>
              <a:defRPr/>
            </a:pPr>
            <a:endParaRPr lang="en-US" sz="2800" dirty="0"/>
          </a:p>
        </p:txBody>
      </p:sp>
      <p:sp>
        <p:nvSpPr>
          <p:cNvPr id="33795" name="Slide Number Placeholder 4">
            <a:extLst>
              <a:ext uri="{FF2B5EF4-FFF2-40B4-BE49-F238E27FC236}">
                <a16:creationId xmlns:a16="http://schemas.microsoft.com/office/drawing/2014/main" id="{E108DAE4-263B-C035-2C56-53538615AC6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DF5A747E-CC45-4D7F-8982-B38695E76E8D}" type="slidenum">
              <a:rPr lang="en-US" altLang="en-US" sz="1200">
                <a:solidFill>
                  <a:srgbClr val="717171"/>
                </a:solidFill>
                <a:latin typeface="Arial" panose="020B0604020202020204" pitchFamily="34" charset="0"/>
              </a:rPr>
              <a:pPr>
                <a:buFontTx/>
                <a:buNone/>
              </a:pPr>
              <a:t>11</a:t>
            </a:fld>
            <a:endParaRPr lang="en-US" altLang="en-US" sz="1200">
              <a:solidFill>
                <a:srgbClr val="717171"/>
              </a:solidFill>
              <a:latin typeface="Arial" panose="020B0604020202020204" pitchFamily="34" charset="0"/>
            </a:endParaRPr>
          </a:p>
        </p:txBody>
      </p:sp>
      <p:sp>
        <p:nvSpPr>
          <p:cNvPr id="33796" name="Title 7">
            <a:extLst>
              <a:ext uri="{FF2B5EF4-FFF2-40B4-BE49-F238E27FC236}">
                <a16:creationId xmlns:a16="http://schemas.microsoft.com/office/drawing/2014/main" id="{5A3EE00A-4187-F006-E100-D18984E3BE89}"/>
              </a:ext>
            </a:extLst>
          </p:cNvPr>
          <p:cNvSpPr>
            <a:spLocks noGrp="1"/>
          </p:cNvSpPr>
          <p:nvPr>
            <p:ph type="title"/>
          </p:nvPr>
        </p:nvSpPr>
        <p:spPr/>
        <p:txBody>
          <a:bodyPr/>
          <a:lstStyle/>
          <a:p>
            <a:pPr>
              <a:defRPr/>
            </a:pPr>
            <a:r>
              <a:rPr lang="en-US" altLang="en-US" b="1" dirty="0">
                <a:solidFill>
                  <a:schemeClr val="bg1">
                    <a:lumMod val="50000"/>
                  </a:schemeClr>
                </a:solidFill>
              </a:rPr>
              <a:t>Conditional/Imperative</a:t>
            </a:r>
          </a:p>
        </p:txBody>
      </p:sp>
      <p:sp>
        <p:nvSpPr>
          <p:cNvPr id="33797" name="TextBox 4">
            <a:extLst>
              <a:ext uri="{FF2B5EF4-FFF2-40B4-BE49-F238E27FC236}">
                <a16:creationId xmlns:a16="http://schemas.microsoft.com/office/drawing/2014/main" id="{D892288D-6888-57F7-EF5F-DE0FEAF1F9C6}"/>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813D3BB-6180-6C7D-6C77-0833544416DD}"/>
              </a:ext>
            </a:extLst>
          </p:cNvPr>
          <p:cNvSpPr>
            <a:spLocks noGrp="1" noChangeArrowheads="1"/>
          </p:cNvSpPr>
          <p:nvPr>
            <p:ph type="body" idx="4294967295"/>
          </p:nvPr>
        </p:nvSpPr>
        <p:spPr>
          <a:xfrm>
            <a:off x="304800" y="1066800"/>
            <a:ext cx="5334000" cy="4800600"/>
          </a:xfrm>
        </p:spPr>
        <p:txBody>
          <a:bodyPr/>
          <a:lstStyle/>
          <a:p>
            <a:pPr eaLnBrk="1" hangingPunct="1">
              <a:lnSpc>
                <a:spcPct val="80000"/>
              </a:lnSpc>
              <a:buFont typeface="Wingdings" panose="05000000000000000000" pitchFamily="2" charset="2"/>
              <a:buNone/>
            </a:pPr>
            <a:endParaRPr lang="en-US" altLang="en-US" sz="2400" dirty="0"/>
          </a:p>
          <a:p>
            <a:pPr eaLnBrk="1" hangingPunct="1">
              <a:lnSpc>
                <a:spcPct val="80000"/>
              </a:lnSpc>
              <a:buFont typeface="Wingdings" panose="05000000000000000000" pitchFamily="2" charset="2"/>
              <a:buChar char="Ø"/>
            </a:pPr>
            <a:r>
              <a:rPr lang="en-US" altLang="en-US" sz="2400" dirty="0"/>
              <a:t>Medical Nutrition Therapy Approach for Adult Overweight and Obesity Management</a:t>
            </a:r>
          </a:p>
          <a:p>
            <a:pPr eaLnBrk="1" hangingPunct="1">
              <a:lnSpc>
                <a:spcPct val="80000"/>
              </a:lnSpc>
              <a:buFont typeface="Wingdings" panose="05000000000000000000" pitchFamily="2" charset="2"/>
              <a:buChar char="Ø"/>
            </a:pPr>
            <a:r>
              <a:rPr lang="en-US" altLang="en-US" sz="2400" dirty="0"/>
              <a:t>Coordination of Care</a:t>
            </a:r>
          </a:p>
          <a:p>
            <a:pPr eaLnBrk="1" hangingPunct="1">
              <a:lnSpc>
                <a:spcPct val="80000"/>
              </a:lnSpc>
              <a:buFont typeface="Wingdings" panose="05000000000000000000" pitchFamily="2" charset="2"/>
              <a:buChar char="Ø"/>
            </a:pPr>
            <a:r>
              <a:rPr lang="en-US" altLang="en-US" sz="2400" dirty="0"/>
              <a:t>Medical Nutrition Therapy Amount</a:t>
            </a:r>
          </a:p>
          <a:p>
            <a:pPr eaLnBrk="1" hangingPunct="1">
              <a:lnSpc>
                <a:spcPct val="80000"/>
              </a:lnSpc>
              <a:buFont typeface="Wingdings" panose="05000000000000000000" pitchFamily="2" charset="2"/>
              <a:buChar char="Ø"/>
            </a:pPr>
            <a:r>
              <a:rPr lang="en-US" altLang="en-US" sz="2400" dirty="0"/>
              <a:t>Delivery of Medical Nutrition Therapy</a:t>
            </a:r>
          </a:p>
          <a:p>
            <a:pPr eaLnBrk="1" hangingPunct="1">
              <a:lnSpc>
                <a:spcPct val="80000"/>
              </a:lnSpc>
              <a:buFont typeface="Wingdings" panose="05000000000000000000" pitchFamily="2" charset="2"/>
              <a:buChar char="Ø"/>
            </a:pPr>
            <a:r>
              <a:rPr lang="en-US" altLang="en-US" sz="2400" dirty="0"/>
              <a:t>Payment for Services</a:t>
            </a:r>
          </a:p>
          <a:p>
            <a:pPr eaLnBrk="1" hangingPunct="1">
              <a:lnSpc>
                <a:spcPct val="80000"/>
              </a:lnSpc>
              <a:buFont typeface="Wingdings" panose="05000000000000000000" pitchFamily="2" charset="2"/>
              <a:buChar char="Ø"/>
            </a:pPr>
            <a:r>
              <a:rPr lang="en-US" altLang="en-US" sz="2400" dirty="0"/>
              <a:t>Dietary and Lifestyle Intervention Approaches</a:t>
            </a:r>
          </a:p>
          <a:p>
            <a:pPr eaLnBrk="1" hangingPunct="1">
              <a:lnSpc>
                <a:spcPct val="80000"/>
              </a:lnSpc>
              <a:buFont typeface="Wingdings" panose="05000000000000000000" pitchFamily="2" charset="2"/>
              <a:buChar char="Ø"/>
            </a:pPr>
            <a:r>
              <a:rPr lang="en-US" altLang="en-US" sz="2400" dirty="0"/>
              <a:t>Special Populations</a:t>
            </a:r>
          </a:p>
        </p:txBody>
      </p:sp>
      <p:sp>
        <p:nvSpPr>
          <p:cNvPr id="34819" name="Slide Number Placeholder 4">
            <a:extLst>
              <a:ext uri="{FF2B5EF4-FFF2-40B4-BE49-F238E27FC236}">
                <a16:creationId xmlns:a16="http://schemas.microsoft.com/office/drawing/2014/main" id="{DB40F46E-C95C-52BA-00DC-5DDDB992E65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941DEE3-D7D7-4BE4-B4B2-FAED97B53B8A}" type="slidenum">
              <a:rPr lang="en-US" altLang="en-US" sz="1200">
                <a:solidFill>
                  <a:srgbClr val="717171"/>
                </a:solidFill>
                <a:latin typeface="Arial" panose="020B0604020202020204" pitchFamily="34" charset="0"/>
              </a:rPr>
              <a:pPr>
                <a:buFontTx/>
                <a:buNone/>
              </a:pPr>
              <a:t>12</a:t>
            </a:fld>
            <a:endParaRPr lang="en-US" altLang="en-US" sz="1200">
              <a:solidFill>
                <a:srgbClr val="717171"/>
              </a:solidFill>
              <a:latin typeface="Arial" panose="020B0604020202020204" pitchFamily="34" charset="0"/>
            </a:endParaRPr>
          </a:p>
        </p:txBody>
      </p:sp>
      <p:sp>
        <p:nvSpPr>
          <p:cNvPr id="34820" name="Title 9">
            <a:extLst>
              <a:ext uri="{FF2B5EF4-FFF2-40B4-BE49-F238E27FC236}">
                <a16:creationId xmlns:a16="http://schemas.microsoft.com/office/drawing/2014/main" id="{2006105D-911C-C860-0947-6C1985E89A29}"/>
              </a:ext>
            </a:extLst>
          </p:cNvPr>
          <p:cNvSpPr>
            <a:spLocks noGrp="1"/>
          </p:cNvSpPr>
          <p:nvPr>
            <p:ph type="title"/>
          </p:nvPr>
        </p:nvSpPr>
        <p:spPr/>
        <p:txBody>
          <a:bodyPr/>
          <a:lstStyle/>
          <a:p>
            <a:pPr>
              <a:defRPr/>
            </a:pPr>
            <a:r>
              <a:rPr lang="en-US" altLang="en-US" sz="2800" b="1" dirty="0">
                <a:solidFill>
                  <a:schemeClr val="bg1">
                    <a:lumMod val="50000"/>
                  </a:schemeClr>
                </a:solidFill>
              </a:rPr>
              <a:t>Adult Weight Management Topics</a:t>
            </a:r>
          </a:p>
        </p:txBody>
      </p:sp>
      <p:sp>
        <p:nvSpPr>
          <p:cNvPr id="34821" name="TextBox 4">
            <a:extLst>
              <a:ext uri="{FF2B5EF4-FFF2-40B4-BE49-F238E27FC236}">
                <a16:creationId xmlns:a16="http://schemas.microsoft.com/office/drawing/2014/main" id="{921DA666-4389-891B-892C-A37DA2D6E7BD}"/>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pic>
        <p:nvPicPr>
          <p:cNvPr id="34822" name="Picture 1">
            <a:extLst>
              <a:ext uri="{FF2B5EF4-FFF2-40B4-BE49-F238E27FC236}">
                <a16:creationId xmlns:a16="http://schemas.microsoft.com/office/drawing/2014/main" id="{4EFB6012-2E3A-557D-3C20-6DC53A6820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66838"/>
            <a:ext cx="2619375" cy="46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1">
            <a:extLst>
              <a:ext uri="{FF2B5EF4-FFF2-40B4-BE49-F238E27FC236}">
                <a16:creationId xmlns:a16="http://schemas.microsoft.com/office/drawing/2014/main" id="{FB65CD41-9880-2D39-0331-4FE0BCE98BF1}"/>
              </a:ext>
            </a:extLst>
          </p:cNvPr>
          <p:cNvSpPr>
            <a:spLocks noGrp="1"/>
          </p:cNvSpPr>
          <p:nvPr>
            <p:ph type="body" sz="quarter" idx="12"/>
          </p:nvPr>
        </p:nvSpPr>
        <p:spPr>
          <a:xfrm>
            <a:off x="457200" y="1600200"/>
            <a:ext cx="8077200" cy="685800"/>
          </a:xfrm>
        </p:spPr>
        <p:txBody>
          <a:bodyPr/>
          <a:lstStyle/>
          <a:p>
            <a:pPr marL="0" indent="0"/>
            <a:r>
              <a:rPr lang="en-US" altLang="en-US" b="1"/>
              <a:t>Adult Weight Management</a:t>
            </a:r>
          </a:p>
          <a:p>
            <a:pPr marL="0" indent="0"/>
            <a:r>
              <a:rPr lang="en-US" altLang="en-US"/>
              <a:t>Evidence Based</a:t>
            </a:r>
          </a:p>
          <a:p>
            <a:pPr marL="0" indent="0"/>
            <a:r>
              <a:rPr lang="en-US" altLang="en-US"/>
              <a:t> Nutrition Practice Guideline</a:t>
            </a:r>
          </a:p>
        </p:txBody>
      </p:sp>
      <p:sp>
        <p:nvSpPr>
          <p:cNvPr id="35843" name="Text Placeholder 2">
            <a:extLst>
              <a:ext uri="{FF2B5EF4-FFF2-40B4-BE49-F238E27FC236}">
                <a16:creationId xmlns:a16="http://schemas.microsoft.com/office/drawing/2014/main" id="{A3DDCEF9-560D-57E4-397D-2B3313EFB2CA}"/>
              </a:ext>
            </a:extLst>
          </p:cNvPr>
          <p:cNvSpPr>
            <a:spLocks noGrp="1"/>
          </p:cNvSpPr>
          <p:nvPr>
            <p:ph type="body" sz="quarter" idx="13"/>
          </p:nvPr>
        </p:nvSpPr>
        <p:spPr/>
        <p:txBody>
          <a:bodyPr/>
          <a:lstStyle/>
          <a:p>
            <a:pPr marL="0" indent="0"/>
            <a:r>
              <a:rPr lang="en-US" altLang="en-US">
                <a:solidFill>
                  <a:srgbClr val="7F7F7F"/>
                </a:solidFill>
              </a:rPr>
              <a:t>Executive Summary of Recommendations</a:t>
            </a:r>
          </a:p>
        </p:txBody>
      </p:sp>
      <p:sp>
        <p:nvSpPr>
          <p:cNvPr id="35844" name="Slide Number Placeholder 3">
            <a:extLst>
              <a:ext uri="{FF2B5EF4-FFF2-40B4-BE49-F238E27FC236}">
                <a16:creationId xmlns:a16="http://schemas.microsoft.com/office/drawing/2014/main" id="{347D62E3-A1BA-6177-6645-6CC3906A42A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31E6E78-8381-4888-B89C-429AFE51F271}" type="slidenum">
              <a:rPr lang="en-US" altLang="en-US" sz="1200">
                <a:solidFill>
                  <a:srgbClr val="717171"/>
                </a:solidFill>
              </a:rPr>
              <a:pPr>
                <a:buFontTx/>
                <a:buNone/>
              </a:pPr>
              <a:t>13</a:t>
            </a:fld>
            <a:endParaRPr lang="en-US" altLang="en-US" sz="1200">
              <a:solidFill>
                <a:srgbClr val="717171"/>
              </a:solidFill>
            </a:endParaRPr>
          </a:p>
        </p:txBody>
      </p:sp>
      <p:sp>
        <p:nvSpPr>
          <p:cNvPr id="35845" name="TextBox 4">
            <a:extLst>
              <a:ext uri="{FF2B5EF4-FFF2-40B4-BE49-F238E27FC236}">
                <a16:creationId xmlns:a16="http://schemas.microsoft.com/office/drawing/2014/main" id="{3DE0A8E7-5CC0-4A4E-D9DE-324F29C5E8F0}"/>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
        <p:nvSpPr>
          <p:cNvPr id="35846" name="TextBox 1">
            <a:extLst>
              <a:ext uri="{FF2B5EF4-FFF2-40B4-BE49-F238E27FC236}">
                <a16:creationId xmlns:a16="http://schemas.microsoft.com/office/drawing/2014/main" id="{6D0FF3E1-E222-BCF4-3D76-083C61F38B12}"/>
              </a:ext>
            </a:extLst>
          </p:cNvPr>
          <p:cNvSpPr txBox="1">
            <a:spLocks noChangeArrowheads="1"/>
          </p:cNvSpPr>
          <p:nvPr/>
        </p:nvSpPr>
        <p:spPr bwMode="auto">
          <a:xfrm>
            <a:off x="4648200" y="5867400"/>
            <a:ext cx="36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39683E"/>
                </a:solidFill>
              </a:rPr>
              <a:t>Guideline published October 2022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a:extLst>
              <a:ext uri="{FF2B5EF4-FFF2-40B4-BE49-F238E27FC236}">
                <a16:creationId xmlns:a16="http://schemas.microsoft.com/office/drawing/2014/main" id="{A7421E2D-EA71-62DD-6D0B-F3D790352D0F}"/>
              </a:ext>
            </a:extLst>
          </p:cNvPr>
          <p:cNvSpPr>
            <a:spLocks noGrp="1"/>
          </p:cNvSpPr>
          <p:nvPr>
            <p:ph type="body" sz="quarter" idx="13"/>
          </p:nvPr>
        </p:nvSpPr>
        <p:spPr>
          <a:xfrm>
            <a:off x="2286000" y="1482241"/>
            <a:ext cx="5562600" cy="609600"/>
          </a:xfrm>
        </p:spPr>
        <p:txBody>
          <a:bodyPr/>
          <a:lstStyle/>
          <a:p>
            <a:pPr marL="0" indent="0" algn="l"/>
            <a:r>
              <a:rPr lang="en-US" altLang="en-US" sz="3400" b="1" dirty="0">
                <a:solidFill>
                  <a:srgbClr val="7F7F7F"/>
                </a:solidFill>
              </a:rPr>
              <a:t>Nutrition Intervention</a:t>
            </a:r>
          </a:p>
        </p:txBody>
      </p:sp>
      <p:sp>
        <p:nvSpPr>
          <p:cNvPr id="57347" name="Slide Number Placeholder 3">
            <a:extLst>
              <a:ext uri="{FF2B5EF4-FFF2-40B4-BE49-F238E27FC236}">
                <a16:creationId xmlns:a16="http://schemas.microsoft.com/office/drawing/2014/main" id="{4575D88E-4278-4304-07E3-33FB4CA18CCD}"/>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AAD06AA4-427B-4A57-9C1E-0E42A4CD7273}" type="slidenum">
              <a:rPr lang="en-US" altLang="en-US" sz="1200">
                <a:solidFill>
                  <a:srgbClr val="717171"/>
                </a:solidFill>
              </a:rPr>
              <a:pPr>
                <a:buFontTx/>
                <a:buNone/>
              </a:pPr>
              <a:t>14</a:t>
            </a:fld>
            <a:endParaRPr lang="en-US" altLang="en-US" sz="1200">
              <a:solidFill>
                <a:srgbClr val="717171"/>
              </a:solidFill>
            </a:endParaRPr>
          </a:p>
        </p:txBody>
      </p:sp>
      <p:sp>
        <p:nvSpPr>
          <p:cNvPr id="57349" name="TextBox 4">
            <a:extLst>
              <a:ext uri="{FF2B5EF4-FFF2-40B4-BE49-F238E27FC236}">
                <a16:creationId xmlns:a16="http://schemas.microsoft.com/office/drawing/2014/main" id="{3CE177D1-9E10-B0CC-D14E-0DCA9874D0F2}"/>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pic>
        <p:nvPicPr>
          <p:cNvPr id="7" name="Picture 6" descr="A group of cartoon characters&#10;&#10;Description automatically generated with low confidence">
            <a:extLst>
              <a:ext uri="{FF2B5EF4-FFF2-40B4-BE49-F238E27FC236}">
                <a16:creationId xmlns:a16="http://schemas.microsoft.com/office/drawing/2014/main" id="{3E1B9829-6BE3-442C-4D7D-D6167044CE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600" y="2760340"/>
            <a:ext cx="6858000" cy="3000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F3CAE732-1C9E-5995-A719-8C6A6CDDAA19}"/>
              </a:ext>
            </a:extLst>
          </p:cNvPr>
          <p:cNvSpPr>
            <a:spLocks noGrp="1" noChangeArrowheads="1"/>
          </p:cNvSpPr>
          <p:nvPr>
            <p:ph type="body" idx="4294967295"/>
          </p:nvPr>
        </p:nvSpPr>
        <p:spPr>
          <a:xfrm>
            <a:off x="457200" y="914400"/>
            <a:ext cx="8382000" cy="5181600"/>
          </a:xfrm>
        </p:spPr>
        <p:txBody>
          <a:bodyPr/>
          <a:lstStyle/>
          <a:p>
            <a:pPr>
              <a:defRPr/>
            </a:pPr>
            <a:r>
              <a:rPr lang="en-US" altLang="en-US" dirty="0"/>
              <a:t>It is reasonable for registered dietitian nutritionists or international equivalents to utilize the Nutrition Care Process to provide effective, client-centered interventions based on shared decision-making and clinical judgement and individualized to each client’s needs, circumstances, and goals.</a:t>
            </a:r>
            <a:br>
              <a:rPr lang="en-US" altLang="en-US" dirty="0"/>
            </a:br>
            <a:endParaRPr lang="en-US" altLang="en-US" dirty="0"/>
          </a:p>
          <a:p>
            <a:pPr eaLnBrk="1" hangingPunct="1">
              <a:buFontTx/>
              <a:buNone/>
            </a:pPr>
            <a:r>
              <a:rPr lang="en-US" altLang="en-US" sz="2800" b="1" dirty="0">
                <a:solidFill>
                  <a:srgbClr val="CC9900"/>
                </a:solidFill>
              </a:rPr>
              <a:t>Consensus</a:t>
            </a:r>
          </a:p>
          <a:p>
            <a:pPr eaLnBrk="1" hangingPunct="1">
              <a:buFontTx/>
              <a:buNone/>
            </a:pPr>
            <a:r>
              <a:rPr lang="en-US" altLang="en-US" sz="2800" b="1" dirty="0">
                <a:solidFill>
                  <a:srgbClr val="CC9900"/>
                </a:solidFill>
              </a:rPr>
              <a:t>Conditional</a:t>
            </a:r>
            <a:endParaRPr lang="en-US" altLang="en-US" sz="2800" dirty="0">
              <a:solidFill>
                <a:srgbClr val="CC9900"/>
              </a:solidFill>
            </a:endParaRPr>
          </a:p>
          <a:p>
            <a:pPr>
              <a:defRPr/>
            </a:pPr>
            <a:endParaRPr lang="en-US" altLang="en-US" dirty="0"/>
          </a:p>
        </p:txBody>
      </p:sp>
      <p:sp>
        <p:nvSpPr>
          <p:cNvPr id="58371" name="Slide Number Placeholder 4">
            <a:extLst>
              <a:ext uri="{FF2B5EF4-FFF2-40B4-BE49-F238E27FC236}">
                <a16:creationId xmlns:a16="http://schemas.microsoft.com/office/drawing/2014/main" id="{3B19D353-49A7-C988-F29D-5F98FBEE0DB3}"/>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7362578-055B-4A67-AF83-42AB353EFCBC}" type="slidenum">
              <a:rPr lang="en-US" altLang="en-US" sz="1200">
                <a:solidFill>
                  <a:srgbClr val="717171"/>
                </a:solidFill>
                <a:latin typeface="Arial" panose="020B0604020202020204" pitchFamily="34" charset="0"/>
              </a:rPr>
              <a:pPr>
                <a:buFontTx/>
                <a:buNone/>
              </a:pPr>
              <a:t>15</a:t>
            </a:fld>
            <a:endParaRPr lang="en-US" altLang="en-US" sz="1200">
              <a:solidFill>
                <a:srgbClr val="717171"/>
              </a:solidFill>
              <a:latin typeface="Arial" panose="020B0604020202020204" pitchFamily="34" charset="0"/>
            </a:endParaRPr>
          </a:p>
        </p:txBody>
      </p:sp>
      <p:sp>
        <p:nvSpPr>
          <p:cNvPr id="9" name="Rectangle 2">
            <a:extLst>
              <a:ext uri="{FF2B5EF4-FFF2-40B4-BE49-F238E27FC236}">
                <a16:creationId xmlns:a16="http://schemas.microsoft.com/office/drawing/2014/main" id="{3B8A93C7-D65C-E4D3-6A61-44CE48DA7D9D}"/>
              </a:ext>
            </a:extLst>
          </p:cNvPr>
          <p:cNvSpPr txBox="1">
            <a:spLocks noRot="1" noChangeArrowheads="1"/>
          </p:cNvSpPr>
          <p:nvPr/>
        </p:nvSpPr>
        <p:spPr bwMode="auto">
          <a:xfrm>
            <a:off x="304800" y="423863"/>
            <a:ext cx="8001000" cy="446087"/>
          </a:xfrm>
          <a:prstGeom prst="rect">
            <a:avLst/>
          </a:prstGeom>
          <a:noFill/>
          <a:ln w="9525">
            <a:noFill/>
            <a:miter lim="800000"/>
            <a:headEnd/>
            <a:tailEnd/>
          </a:ln>
        </p:spPr>
        <p:txBody>
          <a:bodyPr anchor="ctr"/>
          <a:lstStyle/>
          <a:p>
            <a:pPr eaLnBrk="1" hangingPunct="1">
              <a:defRPr/>
            </a:pPr>
            <a:r>
              <a:rPr lang="en-US" sz="2800" b="1" dirty="0">
                <a:solidFill>
                  <a:schemeClr val="bg1">
                    <a:lumMod val="50000"/>
                  </a:schemeClr>
                </a:solidFill>
                <a:latin typeface="Tahoma" pitchFamily="34" charset="0"/>
                <a:ea typeface="+mj-ea"/>
                <a:cs typeface="Tahoma" pitchFamily="34" charset="0"/>
              </a:rPr>
              <a:t>AWM: Utilize the Nutrition Care Process</a:t>
            </a:r>
          </a:p>
        </p:txBody>
      </p:sp>
      <p:sp>
        <p:nvSpPr>
          <p:cNvPr id="58373" name="TextBox 4">
            <a:extLst>
              <a:ext uri="{FF2B5EF4-FFF2-40B4-BE49-F238E27FC236}">
                <a16:creationId xmlns:a16="http://schemas.microsoft.com/office/drawing/2014/main" id="{205F5924-89B9-E58C-86DD-81864FF1EAFD}"/>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2264397E-8C08-F5BF-D7E8-4E03DD183F4C}"/>
              </a:ext>
            </a:extLst>
          </p:cNvPr>
          <p:cNvSpPr>
            <a:spLocks noGrp="1" noChangeArrowheads="1"/>
          </p:cNvSpPr>
          <p:nvPr>
            <p:ph type="body" idx="4294967295"/>
          </p:nvPr>
        </p:nvSpPr>
        <p:spPr>
          <a:xfrm>
            <a:off x="457200" y="1333500"/>
            <a:ext cx="8229600" cy="4191000"/>
          </a:xfrm>
        </p:spPr>
        <p:txBody>
          <a:bodyPr/>
          <a:lstStyle/>
          <a:p>
            <a:pPr>
              <a:defRPr/>
            </a:pPr>
            <a:r>
              <a:rPr lang="en-US" altLang="en-US" sz="2800" dirty="0"/>
              <a:t>Medical Nutrition Therapy provided by registered dietitian nutritionists or international equivalents is recommended for adults with overweight or obesity to improve cardiometabolic outcomes, quality of life, and weight outcomes, as appropriate for and desired by each client.</a:t>
            </a:r>
          </a:p>
          <a:p>
            <a:pPr>
              <a:defRPr/>
            </a:pPr>
            <a:endParaRPr lang="en-US" altLang="en-US" sz="2400" dirty="0"/>
          </a:p>
          <a:p>
            <a:pPr>
              <a:defRPr/>
            </a:pPr>
            <a:endParaRPr lang="en-US" altLang="en-US" sz="2400" dirty="0"/>
          </a:p>
          <a:p>
            <a:pPr>
              <a:defRPr/>
            </a:pPr>
            <a:endParaRPr lang="en-US" altLang="en-US" sz="2400" dirty="0"/>
          </a:p>
          <a:p>
            <a:pPr eaLnBrk="1" hangingPunct="1">
              <a:buFontTx/>
              <a:buNone/>
            </a:pPr>
            <a:r>
              <a:rPr lang="en-US" altLang="en-US" sz="2400" b="1" dirty="0">
                <a:solidFill>
                  <a:srgbClr val="CC9900"/>
                </a:solidFill>
              </a:rPr>
              <a:t>Level 1(B)</a:t>
            </a:r>
          </a:p>
          <a:p>
            <a:pPr eaLnBrk="1" hangingPunct="1">
              <a:buFontTx/>
              <a:buNone/>
            </a:pPr>
            <a:r>
              <a:rPr lang="en-US" altLang="en-US" sz="2400" b="1" dirty="0">
                <a:solidFill>
                  <a:srgbClr val="CC9900"/>
                </a:solidFill>
              </a:rPr>
              <a:t>Imperative</a:t>
            </a:r>
            <a:endParaRPr lang="en-US" altLang="en-US" sz="2400" dirty="0">
              <a:solidFill>
                <a:srgbClr val="CC9900"/>
              </a:solidFill>
            </a:endParaRPr>
          </a:p>
          <a:p>
            <a:pPr>
              <a:defRPr/>
            </a:pPr>
            <a:endParaRPr lang="en-US" altLang="en-US" sz="2400" dirty="0"/>
          </a:p>
        </p:txBody>
      </p:sp>
      <p:sp>
        <p:nvSpPr>
          <p:cNvPr id="60419" name="Slide Number Placeholder 4">
            <a:extLst>
              <a:ext uri="{FF2B5EF4-FFF2-40B4-BE49-F238E27FC236}">
                <a16:creationId xmlns:a16="http://schemas.microsoft.com/office/drawing/2014/main" id="{31485A08-EF30-A64B-6505-D7D8441E127D}"/>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0B7D678-4173-4835-BB69-0EF69CA270E8}" type="slidenum">
              <a:rPr lang="en-US" altLang="en-US" sz="1200">
                <a:solidFill>
                  <a:srgbClr val="717171"/>
                </a:solidFill>
                <a:latin typeface="Arial" panose="020B0604020202020204" pitchFamily="34" charset="0"/>
              </a:rPr>
              <a:pPr>
                <a:buFontTx/>
                <a:buNone/>
              </a:pPr>
              <a:t>16</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7182F59-C87A-48BB-C127-99FB63C979CC}"/>
              </a:ext>
            </a:extLst>
          </p:cNvPr>
          <p:cNvSpPr txBox="1">
            <a:spLocks noRot="1" noChangeArrowheads="1"/>
          </p:cNvSpPr>
          <p:nvPr/>
        </p:nvSpPr>
        <p:spPr bwMode="auto">
          <a:xfrm>
            <a:off x="304800" y="501650"/>
            <a:ext cx="5867400" cy="565150"/>
          </a:xfrm>
          <a:prstGeom prst="rect">
            <a:avLst/>
          </a:prstGeom>
          <a:noFill/>
          <a:ln w="9525">
            <a:noFill/>
            <a:miter lim="800000"/>
            <a:headEnd/>
            <a:tailEnd/>
          </a:ln>
        </p:spPr>
        <p:txBody>
          <a:bodyPr anchor="ctr"/>
          <a:lstStyle/>
          <a:p>
            <a:pPr eaLnBrk="1" hangingPunct="1">
              <a:defRPr/>
            </a:pPr>
            <a:r>
              <a:rPr lang="en-US" sz="2900" b="1" dirty="0">
                <a:solidFill>
                  <a:schemeClr val="bg1">
                    <a:lumMod val="50000"/>
                  </a:schemeClr>
                </a:solidFill>
                <a:latin typeface="Tahoma" pitchFamily="34" charset="0"/>
                <a:ea typeface="+mj-ea"/>
                <a:cs typeface="Tahoma" pitchFamily="34" charset="0"/>
              </a:rPr>
              <a:t>AWM: Provide Medical Nutrition Therapy</a:t>
            </a:r>
          </a:p>
        </p:txBody>
      </p:sp>
      <p:sp>
        <p:nvSpPr>
          <p:cNvPr id="60421" name="TextBox 4">
            <a:extLst>
              <a:ext uri="{FF2B5EF4-FFF2-40B4-BE49-F238E27FC236}">
                <a16:creationId xmlns:a16="http://schemas.microsoft.com/office/drawing/2014/main" id="{44ED8D2E-9261-D1B8-0C48-5A403AB35AE0}"/>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B4171272-FD12-B00A-E12D-76F690F8F7C2}"/>
              </a:ext>
            </a:extLst>
          </p:cNvPr>
          <p:cNvSpPr>
            <a:spLocks noGrp="1" noChangeArrowheads="1"/>
          </p:cNvSpPr>
          <p:nvPr>
            <p:ph type="body" idx="4294967295"/>
          </p:nvPr>
        </p:nvSpPr>
        <p:spPr>
          <a:xfrm>
            <a:off x="457200" y="1047750"/>
            <a:ext cx="8229600" cy="4343400"/>
          </a:xfrm>
        </p:spPr>
        <p:txBody>
          <a:bodyPr/>
          <a:lstStyle/>
          <a:p>
            <a:pPr>
              <a:defRPr/>
            </a:pPr>
            <a:r>
              <a:rPr lang="en-US" altLang="en-US" sz="2800" dirty="0"/>
              <a:t>It is reasonable for registered dietitian nutritionists or international equivalents to monitor and evaluate client outcomes and adapt goals and interventions, including those for weight maintenance, and provide resources as needed for each client.</a:t>
            </a:r>
          </a:p>
          <a:p>
            <a:pPr>
              <a:defRPr/>
            </a:pPr>
            <a:endParaRPr lang="en-US" altLang="en-US" sz="2800" dirty="0"/>
          </a:p>
          <a:p>
            <a:pPr>
              <a:defRPr/>
            </a:pPr>
            <a:endParaRPr lang="en-US" altLang="en-US" sz="2800" dirty="0"/>
          </a:p>
          <a:p>
            <a:pPr eaLnBrk="1" hangingPunct="1">
              <a:buFontTx/>
              <a:buNone/>
            </a:pPr>
            <a:r>
              <a:rPr lang="en-US" altLang="en-US" sz="2400" b="1" dirty="0">
                <a:solidFill>
                  <a:srgbClr val="CC9900"/>
                </a:solidFill>
              </a:rPr>
              <a:t>Consensus</a:t>
            </a:r>
          </a:p>
          <a:p>
            <a:pPr eaLnBrk="1" hangingPunct="1">
              <a:buFontTx/>
              <a:buNone/>
            </a:pPr>
            <a:r>
              <a:rPr lang="en-US" altLang="en-US" sz="2400" b="1" dirty="0">
                <a:solidFill>
                  <a:srgbClr val="CC9900"/>
                </a:solidFill>
              </a:rPr>
              <a:t>Conditional</a:t>
            </a:r>
            <a:endParaRPr lang="en-US" altLang="en-US" sz="2400" dirty="0">
              <a:solidFill>
                <a:srgbClr val="CC9900"/>
              </a:solidFill>
            </a:endParaRPr>
          </a:p>
          <a:p>
            <a:pPr>
              <a:defRPr/>
            </a:pPr>
            <a:endParaRPr lang="en-US" altLang="en-US" sz="2800" dirty="0"/>
          </a:p>
        </p:txBody>
      </p:sp>
      <p:sp>
        <p:nvSpPr>
          <p:cNvPr id="61443" name="Slide Number Placeholder 4">
            <a:extLst>
              <a:ext uri="{FF2B5EF4-FFF2-40B4-BE49-F238E27FC236}">
                <a16:creationId xmlns:a16="http://schemas.microsoft.com/office/drawing/2014/main" id="{ACACA077-C1AB-4CD1-B44B-CDCB040780E1}"/>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8328FBF6-E2C3-40AD-AA16-5A10D80DEE39}" type="slidenum">
              <a:rPr lang="en-US" altLang="en-US" sz="1200">
                <a:solidFill>
                  <a:srgbClr val="717171"/>
                </a:solidFill>
                <a:latin typeface="Arial" panose="020B0604020202020204" pitchFamily="34" charset="0"/>
              </a:rPr>
              <a:pPr>
                <a:buFontTx/>
                <a:buNone/>
              </a:pPr>
              <a:t>17</a:t>
            </a:fld>
            <a:endParaRPr lang="en-US" altLang="en-US" sz="1200">
              <a:solidFill>
                <a:srgbClr val="717171"/>
              </a:solidFill>
              <a:latin typeface="Arial" panose="020B0604020202020204" pitchFamily="34" charset="0"/>
            </a:endParaRPr>
          </a:p>
        </p:txBody>
      </p:sp>
      <p:sp>
        <p:nvSpPr>
          <p:cNvPr id="8" name="Rectangle 2">
            <a:extLst>
              <a:ext uri="{FF2B5EF4-FFF2-40B4-BE49-F238E27FC236}">
                <a16:creationId xmlns:a16="http://schemas.microsoft.com/office/drawing/2014/main" id="{89F2E840-9672-80BB-35DB-58835D36B2DD}"/>
              </a:ext>
            </a:extLst>
          </p:cNvPr>
          <p:cNvSpPr txBox="1">
            <a:spLocks noRot="1" noChangeArrowheads="1"/>
          </p:cNvSpPr>
          <p:nvPr/>
        </p:nvSpPr>
        <p:spPr bwMode="auto">
          <a:xfrm>
            <a:off x="215900" y="377825"/>
            <a:ext cx="8229600" cy="563563"/>
          </a:xfrm>
          <a:prstGeom prst="rect">
            <a:avLst/>
          </a:prstGeom>
          <a:noFill/>
          <a:ln w="9525">
            <a:noFill/>
            <a:miter lim="800000"/>
            <a:headEnd/>
            <a:tailEnd/>
          </a:ln>
        </p:spPr>
        <p:txBody>
          <a:bodyPr anchor="ctr"/>
          <a:lstStyle/>
          <a:p>
            <a:pPr eaLnBrk="1" hangingPunct="1">
              <a:defRPr/>
            </a:pPr>
            <a:r>
              <a:rPr lang="en-US" sz="2800" b="1" dirty="0">
                <a:solidFill>
                  <a:schemeClr val="bg1">
                    <a:lumMod val="50000"/>
                  </a:schemeClr>
                </a:solidFill>
                <a:latin typeface="Tahoma" pitchFamily="34" charset="0"/>
                <a:ea typeface="+mj-ea"/>
                <a:cs typeface="Tahoma" pitchFamily="34" charset="0"/>
              </a:rPr>
              <a:t>AWM: Adapt Goals and Interventions</a:t>
            </a:r>
          </a:p>
        </p:txBody>
      </p:sp>
      <p:sp>
        <p:nvSpPr>
          <p:cNvPr id="61445" name="TextBox 4">
            <a:extLst>
              <a:ext uri="{FF2B5EF4-FFF2-40B4-BE49-F238E27FC236}">
                <a16:creationId xmlns:a16="http://schemas.microsoft.com/office/drawing/2014/main" id="{83A07D54-B748-E8A4-2DB3-824836623431}"/>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D7824D0-80CE-5C1C-2175-90218AD5A464}"/>
              </a:ext>
            </a:extLst>
          </p:cNvPr>
          <p:cNvSpPr>
            <a:spLocks noGrp="1"/>
          </p:cNvSpPr>
          <p:nvPr>
            <p:ph type="title"/>
          </p:nvPr>
        </p:nvSpPr>
        <p:spPr>
          <a:xfrm>
            <a:off x="222250" y="480218"/>
            <a:ext cx="7100384" cy="563563"/>
          </a:xfrm>
        </p:spPr>
        <p:txBody>
          <a:bodyPr/>
          <a:lstStyle/>
          <a:p>
            <a:pPr>
              <a:defRPr/>
            </a:pPr>
            <a:r>
              <a:rPr lang="en-US" altLang="en-US" sz="2800" b="1" dirty="0">
                <a:solidFill>
                  <a:schemeClr val="bg1">
                    <a:lumMod val="50000"/>
                  </a:schemeClr>
                </a:solidFill>
              </a:rPr>
              <a:t>AWM: Minimize Weight Bias and Stigma</a:t>
            </a:r>
          </a:p>
        </p:txBody>
      </p:sp>
      <p:sp>
        <p:nvSpPr>
          <p:cNvPr id="62467" name="Text Placeholder 2">
            <a:extLst>
              <a:ext uri="{FF2B5EF4-FFF2-40B4-BE49-F238E27FC236}">
                <a16:creationId xmlns:a16="http://schemas.microsoft.com/office/drawing/2014/main" id="{C0E63BA1-3B50-F49C-35B4-CE39DCA0F195}"/>
              </a:ext>
            </a:extLst>
          </p:cNvPr>
          <p:cNvSpPr>
            <a:spLocks noGrp="1"/>
          </p:cNvSpPr>
          <p:nvPr>
            <p:ph type="body" sz="quarter" idx="12"/>
          </p:nvPr>
        </p:nvSpPr>
        <p:spPr>
          <a:xfrm>
            <a:off x="387350" y="1219200"/>
            <a:ext cx="8528050" cy="4800600"/>
          </a:xfrm>
        </p:spPr>
        <p:txBody>
          <a:bodyPr/>
          <a:lstStyle/>
          <a:p>
            <a:pPr marL="0" indent="0"/>
            <a:r>
              <a:rPr lang="en-US" altLang="en-US" sz="2800" dirty="0"/>
              <a:t>It is reasonable for registered dietitian nutritionists or international equivalents to minimize the effects of weight bias and weight stigma and its consequences by targeting client-centered goals, individualizing interventions according to complex contributors of overweight and obesity, communicating using client-preferred terms, and providing an inclusive physical environment.</a:t>
            </a:r>
          </a:p>
          <a:p>
            <a:pPr marL="0" indent="0"/>
            <a:endParaRPr lang="en-US" altLang="en-US" sz="2800" dirty="0"/>
          </a:p>
          <a:p>
            <a:pPr eaLnBrk="1" hangingPunct="1">
              <a:buFontTx/>
              <a:buNone/>
            </a:pPr>
            <a:r>
              <a:rPr lang="en-US" altLang="en-US" sz="2800" b="1" dirty="0">
                <a:solidFill>
                  <a:srgbClr val="CC9900"/>
                </a:solidFill>
              </a:rPr>
              <a:t>Consensus</a:t>
            </a:r>
          </a:p>
          <a:p>
            <a:pPr eaLnBrk="1" hangingPunct="1">
              <a:buFontTx/>
              <a:buNone/>
            </a:pPr>
            <a:r>
              <a:rPr lang="en-US" altLang="en-US" sz="2800" b="1" dirty="0">
                <a:solidFill>
                  <a:srgbClr val="CC9900"/>
                </a:solidFill>
              </a:rPr>
              <a:t>Conditional</a:t>
            </a:r>
            <a:endParaRPr lang="en-US" altLang="en-US" sz="2800" dirty="0">
              <a:solidFill>
                <a:srgbClr val="CC9900"/>
              </a:solidFill>
            </a:endParaRPr>
          </a:p>
          <a:p>
            <a:pPr marL="0" indent="0"/>
            <a:endParaRPr lang="en-US" altLang="en-US" sz="2800" dirty="0"/>
          </a:p>
        </p:txBody>
      </p:sp>
      <p:sp>
        <p:nvSpPr>
          <p:cNvPr id="62468" name="Slide Number Placeholder 3">
            <a:extLst>
              <a:ext uri="{FF2B5EF4-FFF2-40B4-BE49-F238E27FC236}">
                <a16:creationId xmlns:a16="http://schemas.microsoft.com/office/drawing/2014/main" id="{E343D7C3-A240-8433-0A52-B82F05EC0C84}"/>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FBCB29-DA46-45B7-9E09-B239F9D02CC1}" type="slidenum">
              <a:rPr lang="en-US" altLang="en-US">
                <a:solidFill>
                  <a:srgbClr val="717171"/>
                </a:solidFill>
                <a:latin typeface="Tahoma" panose="020B0604030504040204" pitchFamily="34" charset="0"/>
                <a:cs typeface="Tahoma" panose="020B0604030504040204" pitchFamily="34" charset="0"/>
              </a:rPr>
              <a:pPr/>
              <a:t>18</a:t>
            </a:fld>
            <a:endParaRPr lang="en-US" altLang="en-US">
              <a:solidFill>
                <a:srgbClr val="717171"/>
              </a:solidFill>
              <a:latin typeface="Tahoma" panose="020B0604030504040204" pitchFamily="34" charset="0"/>
              <a:cs typeface="Tahoma" panose="020B0604030504040204" pitchFamily="34" charset="0"/>
            </a:endParaRPr>
          </a:p>
        </p:txBody>
      </p:sp>
      <p:sp>
        <p:nvSpPr>
          <p:cNvPr id="62470" name="TextBox 4">
            <a:extLst>
              <a:ext uri="{FF2B5EF4-FFF2-40B4-BE49-F238E27FC236}">
                <a16:creationId xmlns:a16="http://schemas.microsoft.com/office/drawing/2014/main" id="{EF93C9CE-BD06-A1CE-DCE2-130CBEBCE9A7}"/>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E9334FC-FAA3-833E-F2AC-FF77F046FC7E}"/>
              </a:ext>
            </a:extLst>
          </p:cNvPr>
          <p:cNvSpPr>
            <a:spLocks noGrp="1"/>
          </p:cNvSpPr>
          <p:nvPr>
            <p:ph type="title"/>
          </p:nvPr>
        </p:nvSpPr>
        <p:spPr>
          <a:xfrm>
            <a:off x="304800" y="485001"/>
            <a:ext cx="6934200" cy="563563"/>
          </a:xfrm>
        </p:spPr>
        <p:txBody>
          <a:bodyPr/>
          <a:lstStyle/>
          <a:p>
            <a:pPr>
              <a:defRPr/>
            </a:pPr>
            <a:r>
              <a:rPr lang="en-US" altLang="en-US" sz="2800" b="1" dirty="0">
                <a:solidFill>
                  <a:schemeClr val="bg1">
                    <a:lumMod val="50000"/>
                  </a:schemeClr>
                </a:solidFill>
              </a:rPr>
              <a:t>AWM: Collaborate with Interprofessional Healthcare Team</a:t>
            </a:r>
          </a:p>
        </p:txBody>
      </p:sp>
      <p:sp>
        <p:nvSpPr>
          <p:cNvPr id="63491" name="Text Placeholder 2">
            <a:extLst>
              <a:ext uri="{FF2B5EF4-FFF2-40B4-BE49-F238E27FC236}">
                <a16:creationId xmlns:a16="http://schemas.microsoft.com/office/drawing/2014/main" id="{18C148CA-EE1B-47A0-F4D4-5321565BBBF9}"/>
              </a:ext>
            </a:extLst>
          </p:cNvPr>
          <p:cNvSpPr>
            <a:spLocks noGrp="1"/>
          </p:cNvSpPr>
          <p:nvPr>
            <p:ph type="body" sz="quarter" idx="12"/>
          </p:nvPr>
        </p:nvSpPr>
        <p:spPr>
          <a:xfrm>
            <a:off x="381000" y="1371600"/>
            <a:ext cx="8534400" cy="4495800"/>
          </a:xfrm>
        </p:spPr>
        <p:txBody>
          <a:bodyPr/>
          <a:lstStyle/>
          <a:p>
            <a:pPr marL="0" indent="0"/>
            <a:r>
              <a:rPr lang="en-US" altLang="en-US" sz="2800" dirty="0"/>
              <a:t>Registered dietitian nutritionists or international equivalents should collaborate with an interprofessional healthcare team to provide comprehensive, multi-component care for adults with overweight or obesity, as appropriate for and desired by each client.</a:t>
            </a:r>
          </a:p>
          <a:p>
            <a:pPr marL="0" indent="0"/>
            <a:endParaRPr lang="en-US" altLang="en-US" sz="2600" dirty="0"/>
          </a:p>
          <a:p>
            <a:pPr eaLnBrk="1" hangingPunct="1">
              <a:buFontTx/>
              <a:buNone/>
            </a:pPr>
            <a:r>
              <a:rPr lang="en-US" altLang="en-US" sz="2800" b="1" dirty="0">
                <a:solidFill>
                  <a:srgbClr val="CC9900"/>
                </a:solidFill>
              </a:rPr>
              <a:t>Level 1(C)</a:t>
            </a:r>
          </a:p>
          <a:p>
            <a:pPr eaLnBrk="1" hangingPunct="1">
              <a:buFontTx/>
              <a:buNone/>
            </a:pPr>
            <a:r>
              <a:rPr lang="en-US" altLang="en-US" sz="2800" b="1" dirty="0">
                <a:solidFill>
                  <a:srgbClr val="CC9900"/>
                </a:solidFill>
              </a:rPr>
              <a:t>Imperative</a:t>
            </a:r>
            <a:endParaRPr lang="en-US" altLang="en-US" sz="2800" dirty="0">
              <a:solidFill>
                <a:srgbClr val="CC9900"/>
              </a:solidFill>
            </a:endParaRPr>
          </a:p>
          <a:p>
            <a:pPr marL="0" indent="0"/>
            <a:endParaRPr lang="en-US" altLang="en-US" sz="2600" dirty="0"/>
          </a:p>
        </p:txBody>
      </p:sp>
      <p:sp>
        <p:nvSpPr>
          <p:cNvPr id="63492" name="Slide Number Placeholder 3">
            <a:extLst>
              <a:ext uri="{FF2B5EF4-FFF2-40B4-BE49-F238E27FC236}">
                <a16:creationId xmlns:a16="http://schemas.microsoft.com/office/drawing/2014/main" id="{C0EAA8BE-8594-66FC-B0A4-0271907320D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0672E6-1931-4AF0-8999-4FF9D8E5C860}" type="slidenum">
              <a:rPr lang="en-US" altLang="en-US">
                <a:solidFill>
                  <a:srgbClr val="717171"/>
                </a:solidFill>
                <a:latin typeface="Tahoma" panose="020B0604030504040204" pitchFamily="34" charset="0"/>
                <a:cs typeface="Tahoma" panose="020B0604030504040204" pitchFamily="34" charset="0"/>
              </a:rPr>
              <a:pPr/>
              <a:t>19</a:t>
            </a:fld>
            <a:endParaRPr lang="en-US" altLang="en-US">
              <a:solidFill>
                <a:srgbClr val="717171"/>
              </a:solidFill>
              <a:latin typeface="Tahoma" panose="020B0604030504040204" pitchFamily="34" charset="0"/>
              <a:cs typeface="Tahoma" panose="020B0604030504040204" pitchFamily="34" charset="0"/>
            </a:endParaRPr>
          </a:p>
        </p:txBody>
      </p:sp>
      <p:sp>
        <p:nvSpPr>
          <p:cNvPr id="63494" name="TextBox 4">
            <a:extLst>
              <a:ext uri="{FF2B5EF4-FFF2-40B4-BE49-F238E27FC236}">
                <a16:creationId xmlns:a16="http://schemas.microsoft.com/office/drawing/2014/main" id="{2C1C0FF7-2755-D213-60AB-B0B26C8559CF}"/>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E34C3A4-BEDB-7726-7AC1-798D032AA83E}"/>
              </a:ext>
            </a:extLst>
          </p:cNvPr>
          <p:cNvSpPr>
            <a:spLocks noGrp="1"/>
          </p:cNvSpPr>
          <p:nvPr>
            <p:ph type="title"/>
          </p:nvPr>
        </p:nvSpPr>
        <p:spPr/>
        <p:txBody>
          <a:bodyPr/>
          <a:lstStyle/>
          <a:p>
            <a:pPr>
              <a:defRPr/>
            </a:pPr>
            <a:r>
              <a:rPr lang="en-US" altLang="en-US" sz="3200" b="1" dirty="0">
                <a:solidFill>
                  <a:schemeClr val="bg1">
                    <a:lumMod val="50000"/>
                  </a:schemeClr>
                </a:solidFill>
              </a:rPr>
              <a:t>Definition</a:t>
            </a:r>
          </a:p>
        </p:txBody>
      </p:sp>
      <p:sp>
        <p:nvSpPr>
          <p:cNvPr id="18435" name="Text Placeholder 2">
            <a:extLst>
              <a:ext uri="{FF2B5EF4-FFF2-40B4-BE49-F238E27FC236}">
                <a16:creationId xmlns:a16="http://schemas.microsoft.com/office/drawing/2014/main" id="{F7A74FAE-A4B8-C7C1-92DA-FAA0921705F5}"/>
              </a:ext>
            </a:extLst>
          </p:cNvPr>
          <p:cNvSpPr>
            <a:spLocks noGrp="1"/>
          </p:cNvSpPr>
          <p:nvPr>
            <p:ph type="body" sz="quarter" idx="12"/>
          </p:nvPr>
        </p:nvSpPr>
        <p:spPr>
          <a:xfrm>
            <a:off x="381000" y="990600"/>
            <a:ext cx="8229600" cy="5410200"/>
          </a:xfrm>
        </p:spPr>
        <p:txBody>
          <a:bodyPr/>
          <a:lstStyle/>
          <a:p>
            <a:pPr marL="0" indent="0"/>
            <a:r>
              <a:rPr lang="en-US" altLang="en-US" dirty="0"/>
              <a:t>What is Evidence-based Dietetics Practice?</a:t>
            </a:r>
          </a:p>
          <a:p>
            <a:pPr marL="0" indent="0"/>
            <a:endParaRPr lang="en-US" altLang="en-US" dirty="0"/>
          </a:p>
          <a:p>
            <a:pPr marL="0" indent="0"/>
            <a:r>
              <a:rPr lang="en-US" altLang="en-US" sz="3000" b="1" dirty="0"/>
              <a:t>“Evidence-Based </a:t>
            </a:r>
            <a:r>
              <a:rPr lang="en-US" altLang="en-US" sz="3000" b="1" i="1" dirty="0"/>
              <a:t>Dietetics</a:t>
            </a:r>
            <a:r>
              <a:rPr lang="en-US" altLang="en-US" sz="3000" b="1" dirty="0"/>
              <a:t> Practice </a:t>
            </a:r>
            <a:r>
              <a:rPr lang="en-US" altLang="en-US" sz="3000" dirty="0"/>
              <a:t>is the use of systematically reviewed scientific evidence in making food and nutrition practice decisions by integrating best available evidence with professional expertise and client values to improve outcomes.”</a:t>
            </a:r>
          </a:p>
          <a:p>
            <a:pPr marL="0" indent="0" algn="r"/>
            <a:endParaRPr lang="en-US" altLang="en-US" sz="1600" dirty="0"/>
          </a:p>
          <a:p>
            <a:pPr marL="0" indent="0" algn="r"/>
            <a:r>
              <a:rPr lang="en-US" altLang="en-US" sz="1600" dirty="0"/>
              <a:t>A.N.D. Scope of Dietetics Practice Framework: Approved by A.N.D. House of Delegates</a:t>
            </a:r>
          </a:p>
          <a:p>
            <a:pPr marL="0" indent="0"/>
            <a:endParaRPr lang="en-US" altLang="en-US" dirty="0"/>
          </a:p>
          <a:p>
            <a:pPr marL="0" indent="0"/>
            <a:endParaRPr lang="en-US" altLang="en-US" dirty="0"/>
          </a:p>
        </p:txBody>
      </p:sp>
      <p:sp>
        <p:nvSpPr>
          <p:cNvPr id="18436" name="TextBox 4">
            <a:extLst>
              <a:ext uri="{FF2B5EF4-FFF2-40B4-BE49-F238E27FC236}">
                <a16:creationId xmlns:a16="http://schemas.microsoft.com/office/drawing/2014/main" id="{39FFC4B3-6F10-C6A1-A992-BDE81ECCAD6E}"/>
              </a:ext>
            </a:extLst>
          </p:cNvPr>
          <p:cNvSpPr txBox="1">
            <a:spLocks noChangeArrowheads="1"/>
          </p:cNvSpPr>
          <p:nvPr/>
        </p:nvSpPr>
        <p:spPr bwMode="auto">
          <a:xfrm>
            <a:off x="304800" y="6488113"/>
            <a:ext cx="304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
        <p:nvSpPr>
          <p:cNvPr id="18437" name="Slide Number Placeholder 4">
            <a:extLst>
              <a:ext uri="{FF2B5EF4-FFF2-40B4-BE49-F238E27FC236}">
                <a16:creationId xmlns:a16="http://schemas.microsoft.com/office/drawing/2014/main" id="{0E37F1A4-4377-6A97-E904-6A1E099F4575}"/>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E5354C4-41B4-40AE-B500-1BE88B8E21EB}" type="slidenum">
              <a:rPr lang="en-US" altLang="en-US" sz="1200">
                <a:solidFill>
                  <a:srgbClr val="717171"/>
                </a:solidFill>
                <a:latin typeface="Arial" panose="020B0604020202020204" pitchFamily="34" charset="0"/>
              </a:rPr>
              <a:pPr>
                <a:buFontTx/>
                <a:buNone/>
              </a:pPr>
              <a:t>2</a:t>
            </a:fld>
            <a:endParaRPr lang="en-US" altLang="en-US" sz="1200">
              <a:solidFill>
                <a:srgbClr val="71717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FCACD73-9AD8-3B7F-DD3A-69F39362B8E6}"/>
              </a:ext>
            </a:extLst>
          </p:cNvPr>
          <p:cNvSpPr>
            <a:spLocks noGrp="1"/>
          </p:cNvSpPr>
          <p:nvPr>
            <p:ph type="title"/>
          </p:nvPr>
        </p:nvSpPr>
        <p:spPr>
          <a:xfrm>
            <a:off x="304800" y="381000"/>
            <a:ext cx="5791200" cy="914400"/>
          </a:xfrm>
        </p:spPr>
        <p:txBody>
          <a:bodyPr/>
          <a:lstStyle/>
          <a:p>
            <a:pPr>
              <a:defRPr/>
            </a:pPr>
            <a:r>
              <a:rPr lang="en-US" altLang="en-US" sz="2800" b="1" dirty="0">
                <a:solidFill>
                  <a:schemeClr val="bg1">
                    <a:lumMod val="50000"/>
                  </a:schemeClr>
                </a:solidFill>
              </a:rPr>
              <a:t>AWM: Coordinate Care in a Variety of Settings</a:t>
            </a:r>
          </a:p>
        </p:txBody>
      </p:sp>
      <p:sp>
        <p:nvSpPr>
          <p:cNvPr id="64515" name="Text Placeholder 2">
            <a:extLst>
              <a:ext uri="{FF2B5EF4-FFF2-40B4-BE49-F238E27FC236}">
                <a16:creationId xmlns:a16="http://schemas.microsoft.com/office/drawing/2014/main" id="{6974257F-BE13-F121-30D4-A1AA25C74D3E}"/>
              </a:ext>
            </a:extLst>
          </p:cNvPr>
          <p:cNvSpPr>
            <a:spLocks noGrp="1"/>
          </p:cNvSpPr>
          <p:nvPr>
            <p:ph type="body" sz="quarter" idx="12"/>
          </p:nvPr>
        </p:nvSpPr>
        <p:spPr>
          <a:xfrm>
            <a:off x="342900" y="1315844"/>
            <a:ext cx="8458200" cy="4724400"/>
          </a:xfrm>
        </p:spPr>
        <p:txBody>
          <a:bodyPr/>
          <a:lstStyle/>
          <a:p>
            <a:pPr marL="0" indent="0"/>
            <a:r>
              <a:rPr lang="en-US" altLang="en-US" sz="2600" dirty="0"/>
              <a:t>Registered dietitian nutritionists or international equivalents providing medical nutrition therapy interventions for adults with overweight and obesity should coordinate care in a variety of settings, including primary care/outpatient, community and workplace settings, to access and support each client with resources in the environment that best suits individualized needs</a:t>
            </a:r>
            <a:r>
              <a:rPr lang="en-US" altLang="en-US" sz="2300" dirty="0"/>
              <a:t>.</a:t>
            </a:r>
          </a:p>
          <a:p>
            <a:pPr marL="0" indent="0"/>
            <a:endParaRPr lang="en-US" altLang="en-US" sz="2300" dirty="0"/>
          </a:p>
          <a:p>
            <a:pPr eaLnBrk="1" hangingPunct="1">
              <a:buFontTx/>
              <a:buNone/>
            </a:pPr>
            <a:r>
              <a:rPr lang="en-US" altLang="en-US" sz="2400" b="1" dirty="0">
                <a:solidFill>
                  <a:srgbClr val="CC9900"/>
                </a:solidFill>
              </a:rPr>
              <a:t>Level 1(B)</a:t>
            </a:r>
          </a:p>
          <a:p>
            <a:pPr eaLnBrk="1" hangingPunct="1">
              <a:buFontTx/>
              <a:buNone/>
            </a:pPr>
            <a:r>
              <a:rPr lang="en-US" altLang="en-US" sz="2400" b="1" dirty="0">
                <a:solidFill>
                  <a:srgbClr val="CC9900"/>
                </a:solidFill>
              </a:rPr>
              <a:t>Imperative</a:t>
            </a:r>
            <a:endParaRPr lang="en-US" altLang="en-US" sz="2400" dirty="0">
              <a:solidFill>
                <a:srgbClr val="CC9900"/>
              </a:solidFill>
            </a:endParaRPr>
          </a:p>
          <a:p>
            <a:pPr marL="0" indent="0"/>
            <a:endParaRPr lang="en-US" altLang="en-US" sz="2300" dirty="0"/>
          </a:p>
        </p:txBody>
      </p:sp>
      <p:sp>
        <p:nvSpPr>
          <p:cNvPr id="64516" name="Slide Number Placeholder 3">
            <a:extLst>
              <a:ext uri="{FF2B5EF4-FFF2-40B4-BE49-F238E27FC236}">
                <a16:creationId xmlns:a16="http://schemas.microsoft.com/office/drawing/2014/main" id="{C15A5600-702D-E677-4C02-1DC15B2D839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52235C-86BC-42C1-8023-B30F040651DD}" type="slidenum">
              <a:rPr lang="en-US" altLang="en-US">
                <a:solidFill>
                  <a:srgbClr val="717171"/>
                </a:solidFill>
                <a:latin typeface="Tahoma" panose="020B0604030504040204" pitchFamily="34" charset="0"/>
                <a:cs typeface="Tahoma" panose="020B0604030504040204" pitchFamily="34" charset="0"/>
              </a:rPr>
              <a:pPr/>
              <a:t>20</a:t>
            </a:fld>
            <a:endParaRPr lang="en-US" altLang="en-US" dirty="0">
              <a:solidFill>
                <a:srgbClr val="717171"/>
              </a:solidFill>
              <a:latin typeface="Tahoma" panose="020B0604030504040204" pitchFamily="34" charset="0"/>
              <a:cs typeface="Tahoma" panose="020B0604030504040204" pitchFamily="34" charset="0"/>
            </a:endParaRPr>
          </a:p>
        </p:txBody>
      </p:sp>
      <p:sp>
        <p:nvSpPr>
          <p:cNvPr id="64518" name="TextBox 4">
            <a:extLst>
              <a:ext uri="{FF2B5EF4-FFF2-40B4-BE49-F238E27FC236}">
                <a16:creationId xmlns:a16="http://schemas.microsoft.com/office/drawing/2014/main" id="{123A7991-9836-42B3-5F08-6BB1429323A5}"/>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5ADC-CA32-FEFC-ACC3-4D8AF7C7235C}"/>
              </a:ext>
            </a:extLst>
          </p:cNvPr>
          <p:cNvSpPr>
            <a:spLocks noGrp="1"/>
          </p:cNvSpPr>
          <p:nvPr>
            <p:ph type="title"/>
          </p:nvPr>
        </p:nvSpPr>
        <p:spPr>
          <a:xfrm>
            <a:off x="381000" y="533368"/>
            <a:ext cx="5867400" cy="563563"/>
          </a:xfrm>
        </p:spPr>
        <p:txBody>
          <a:bodyPr/>
          <a:lstStyle/>
          <a:p>
            <a:pPr>
              <a:defRPr/>
            </a:pPr>
            <a:r>
              <a:rPr lang="en-US" sz="2800" b="1" dirty="0">
                <a:solidFill>
                  <a:schemeClr val="bg1">
                    <a:lumMod val="50000"/>
                  </a:schemeClr>
                </a:solidFill>
              </a:rPr>
              <a:t>AWM: Number and Frequency of Interactive Contacts</a:t>
            </a:r>
          </a:p>
        </p:txBody>
      </p:sp>
      <p:sp>
        <p:nvSpPr>
          <p:cNvPr id="65539" name="Text Placeholder 2">
            <a:extLst>
              <a:ext uri="{FF2B5EF4-FFF2-40B4-BE49-F238E27FC236}">
                <a16:creationId xmlns:a16="http://schemas.microsoft.com/office/drawing/2014/main" id="{D0BA3F14-AE0D-9763-69BB-17930B707EE4}"/>
              </a:ext>
            </a:extLst>
          </p:cNvPr>
          <p:cNvSpPr>
            <a:spLocks noGrp="1"/>
          </p:cNvSpPr>
          <p:nvPr>
            <p:ph type="body" sz="quarter" idx="12"/>
          </p:nvPr>
        </p:nvSpPr>
        <p:spPr>
          <a:xfrm>
            <a:off x="495300" y="1474375"/>
            <a:ext cx="8153400" cy="4343400"/>
          </a:xfrm>
        </p:spPr>
        <p:txBody>
          <a:bodyPr/>
          <a:lstStyle/>
          <a:p>
            <a:pPr marL="0" indent="0"/>
            <a:r>
              <a:rPr lang="en-US" altLang="en-US" sz="2800" dirty="0"/>
              <a:t>Registered dietitian nutritionists or international equivalents may provide at least five interactive sessions, when feasible and desired by each adult client with overweight or obesity, to achieve the greatest potential improvement in outcomes. Frequency of contacts should be tailored to each client’s preferences and needs.</a:t>
            </a:r>
          </a:p>
          <a:p>
            <a:pPr marL="0" indent="0"/>
            <a:endParaRPr lang="en-US" altLang="en-US" sz="2800" dirty="0"/>
          </a:p>
          <a:p>
            <a:pPr eaLnBrk="1" hangingPunct="1">
              <a:buFontTx/>
              <a:buNone/>
            </a:pPr>
            <a:r>
              <a:rPr lang="en-US" altLang="en-US" sz="2800" b="1" dirty="0">
                <a:solidFill>
                  <a:srgbClr val="CC9900"/>
                </a:solidFill>
              </a:rPr>
              <a:t>Level 2(C)</a:t>
            </a:r>
          </a:p>
          <a:p>
            <a:pPr eaLnBrk="1" hangingPunct="1">
              <a:buFontTx/>
              <a:buNone/>
            </a:pPr>
            <a:r>
              <a:rPr lang="en-US" altLang="en-US" sz="2800" b="1" dirty="0">
                <a:solidFill>
                  <a:srgbClr val="CC9900"/>
                </a:solidFill>
              </a:rPr>
              <a:t>Conditional</a:t>
            </a:r>
            <a:endParaRPr lang="en-US" altLang="en-US" sz="2800" dirty="0">
              <a:solidFill>
                <a:srgbClr val="CC9900"/>
              </a:solidFill>
            </a:endParaRPr>
          </a:p>
          <a:p>
            <a:pPr marL="0" indent="0"/>
            <a:endParaRPr lang="en-US" altLang="en-US" sz="2800" dirty="0"/>
          </a:p>
        </p:txBody>
      </p:sp>
      <p:sp>
        <p:nvSpPr>
          <p:cNvPr id="65540" name="Slide Number Placeholder 3">
            <a:extLst>
              <a:ext uri="{FF2B5EF4-FFF2-40B4-BE49-F238E27FC236}">
                <a16:creationId xmlns:a16="http://schemas.microsoft.com/office/drawing/2014/main" id="{9197D6DA-D268-4690-4ABB-4C81661021E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2C2AFE-B696-4788-B265-F81B90CB58F1}" type="slidenum">
              <a:rPr lang="en-US" altLang="en-US">
                <a:solidFill>
                  <a:srgbClr val="717171"/>
                </a:solidFill>
                <a:latin typeface="Tahoma" panose="020B0604030504040204" pitchFamily="34" charset="0"/>
                <a:cs typeface="Tahoma" panose="020B0604030504040204" pitchFamily="34" charset="0"/>
              </a:rPr>
              <a:pPr/>
              <a:t>21</a:t>
            </a:fld>
            <a:endParaRPr lang="en-US" altLang="en-US">
              <a:solidFill>
                <a:srgbClr val="717171"/>
              </a:solidFill>
              <a:latin typeface="Tahoma" panose="020B0604030504040204" pitchFamily="34" charset="0"/>
              <a:cs typeface="Tahoma" panose="020B0604030504040204" pitchFamily="34" charset="0"/>
            </a:endParaRPr>
          </a:p>
        </p:txBody>
      </p:sp>
      <p:sp>
        <p:nvSpPr>
          <p:cNvPr id="65542" name="TextBox 4">
            <a:extLst>
              <a:ext uri="{FF2B5EF4-FFF2-40B4-BE49-F238E27FC236}">
                <a16:creationId xmlns:a16="http://schemas.microsoft.com/office/drawing/2014/main" id="{9DE2A0AF-F5F3-E5FF-5308-29D596C29125}"/>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017E1D0-477B-94D1-CE6E-53FA5C82D07A}"/>
              </a:ext>
            </a:extLst>
          </p:cNvPr>
          <p:cNvSpPr>
            <a:spLocks noGrp="1"/>
          </p:cNvSpPr>
          <p:nvPr>
            <p:ph type="title"/>
          </p:nvPr>
        </p:nvSpPr>
        <p:spPr>
          <a:xfrm>
            <a:off x="228600" y="316705"/>
            <a:ext cx="5943600" cy="563563"/>
          </a:xfrm>
        </p:spPr>
        <p:txBody>
          <a:bodyPr/>
          <a:lstStyle/>
          <a:p>
            <a:pPr>
              <a:defRPr/>
            </a:pPr>
            <a:r>
              <a:rPr lang="en-US" altLang="en-US" sz="2800" b="1" dirty="0">
                <a:solidFill>
                  <a:schemeClr val="bg1">
                    <a:lumMod val="50000"/>
                  </a:schemeClr>
                </a:solidFill>
              </a:rPr>
              <a:t>AWM: Intervention Duration</a:t>
            </a:r>
          </a:p>
        </p:txBody>
      </p:sp>
      <p:sp>
        <p:nvSpPr>
          <p:cNvPr id="66563" name="Text Placeholder 2">
            <a:extLst>
              <a:ext uri="{FF2B5EF4-FFF2-40B4-BE49-F238E27FC236}">
                <a16:creationId xmlns:a16="http://schemas.microsoft.com/office/drawing/2014/main" id="{BB578A0B-5DFD-422A-EACF-AA935C743683}"/>
              </a:ext>
            </a:extLst>
          </p:cNvPr>
          <p:cNvSpPr>
            <a:spLocks noGrp="1"/>
          </p:cNvSpPr>
          <p:nvPr>
            <p:ph type="body" sz="quarter" idx="12"/>
          </p:nvPr>
        </p:nvSpPr>
        <p:spPr>
          <a:xfrm>
            <a:off x="381000" y="990600"/>
            <a:ext cx="8534400" cy="4114800"/>
          </a:xfrm>
        </p:spPr>
        <p:txBody>
          <a:bodyPr/>
          <a:lstStyle/>
          <a:p>
            <a:pPr marL="0" indent="0"/>
            <a:r>
              <a:rPr lang="en-US" altLang="en-US" sz="2800" dirty="0"/>
              <a:t>Registered dietitian nutritionists or international equivalents should provide overweight and obesity management interventions for a duration of at least one year to improve and optimize cardiometabolic and weight outcomes, as appropriate for and desired by each client.</a:t>
            </a:r>
          </a:p>
          <a:p>
            <a:pPr marL="0" indent="0"/>
            <a:endParaRPr lang="en-US" altLang="en-US" sz="2800" dirty="0"/>
          </a:p>
          <a:p>
            <a:pPr eaLnBrk="1" hangingPunct="1">
              <a:buFontTx/>
              <a:buNone/>
            </a:pPr>
            <a:r>
              <a:rPr lang="en-US" altLang="en-US" sz="2800" b="1" dirty="0">
                <a:solidFill>
                  <a:srgbClr val="CC9900"/>
                </a:solidFill>
              </a:rPr>
              <a:t>Level 1(C)</a:t>
            </a:r>
          </a:p>
          <a:p>
            <a:pPr eaLnBrk="1" hangingPunct="1">
              <a:buFontTx/>
              <a:buNone/>
            </a:pPr>
            <a:r>
              <a:rPr lang="en-US" altLang="en-US" sz="2800" b="1" dirty="0">
                <a:solidFill>
                  <a:srgbClr val="CC9900"/>
                </a:solidFill>
              </a:rPr>
              <a:t>Conditional</a:t>
            </a:r>
            <a:endParaRPr lang="en-US" altLang="en-US" sz="2800" dirty="0">
              <a:solidFill>
                <a:srgbClr val="CC9900"/>
              </a:solidFill>
            </a:endParaRPr>
          </a:p>
          <a:p>
            <a:pPr marL="0" indent="0"/>
            <a:endParaRPr lang="en-US" altLang="en-US" sz="2800" dirty="0"/>
          </a:p>
        </p:txBody>
      </p:sp>
      <p:sp>
        <p:nvSpPr>
          <p:cNvPr id="66564" name="Slide Number Placeholder 3">
            <a:extLst>
              <a:ext uri="{FF2B5EF4-FFF2-40B4-BE49-F238E27FC236}">
                <a16:creationId xmlns:a16="http://schemas.microsoft.com/office/drawing/2014/main" id="{1C4706EC-9733-8126-96FA-A95F753A185A}"/>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1AC6F-8F25-44CB-A505-14231E5564D7}" type="slidenum">
              <a:rPr lang="en-US" altLang="en-US">
                <a:solidFill>
                  <a:srgbClr val="717171"/>
                </a:solidFill>
                <a:latin typeface="Tahoma" panose="020B0604030504040204" pitchFamily="34" charset="0"/>
                <a:cs typeface="Tahoma" panose="020B0604030504040204" pitchFamily="34" charset="0"/>
              </a:rPr>
              <a:pPr/>
              <a:t>22</a:t>
            </a:fld>
            <a:endParaRPr lang="en-US" altLang="en-US">
              <a:solidFill>
                <a:srgbClr val="717171"/>
              </a:solidFill>
              <a:latin typeface="Tahoma" panose="020B0604030504040204" pitchFamily="34" charset="0"/>
              <a:cs typeface="Tahoma" panose="020B0604030504040204" pitchFamily="34" charset="0"/>
            </a:endParaRPr>
          </a:p>
        </p:txBody>
      </p:sp>
      <p:sp>
        <p:nvSpPr>
          <p:cNvPr id="66566" name="TextBox 4">
            <a:extLst>
              <a:ext uri="{FF2B5EF4-FFF2-40B4-BE49-F238E27FC236}">
                <a16:creationId xmlns:a16="http://schemas.microsoft.com/office/drawing/2014/main" id="{499BFF75-67EF-320E-C179-77F7958F3875}"/>
              </a:ext>
            </a:extLst>
          </p:cNvPr>
          <p:cNvSpPr txBox="1">
            <a:spLocks noChangeArrowheads="1"/>
          </p:cNvSpPr>
          <p:nvPr/>
        </p:nvSpPr>
        <p:spPr bwMode="auto">
          <a:xfrm>
            <a:off x="304800" y="6488113"/>
            <a:ext cx="304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a:t>© 2014 A.N.D. Evidence Analysis Library</a:t>
            </a:r>
            <a:r>
              <a:rPr lang="en-US" altLang="en-US" sz="1200" baseline="30000"/>
              <a:t>®</a:t>
            </a:r>
            <a:endParaRPr lang="en-US" altLang="en-US"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ACAA353-6218-5268-9BFC-174FE64BB53B}"/>
              </a:ext>
            </a:extLst>
          </p:cNvPr>
          <p:cNvSpPr>
            <a:spLocks noGrp="1"/>
          </p:cNvSpPr>
          <p:nvPr>
            <p:ph type="title"/>
          </p:nvPr>
        </p:nvSpPr>
        <p:spPr/>
        <p:txBody>
          <a:bodyPr/>
          <a:lstStyle/>
          <a:p>
            <a:pPr>
              <a:defRPr/>
            </a:pPr>
            <a:r>
              <a:rPr lang="en-US" altLang="en-US" b="1" dirty="0">
                <a:solidFill>
                  <a:schemeClr val="bg1">
                    <a:lumMod val="50000"/>
                  </a:schemeClr>
                </a:solidFill>
              </a:rPr>
              <a:t>AWM: Follow-Up Contacts</a:t>
            </a:r>
          </a:p>
        </p:txBody>
      </p:sp>
      <p:sp>
        <p:nvSpPr>
          <p:cNvPr id="67587" name="Text Placeholder 2">
            <a:extLst>
              <a:ext uri="{FF2B5EF4-FFF2-40B4-BE49-F238E27FC236}">
                <a16:creationId xmlns:a16="http://schemas.microsoft.com/office/drawing/2014/main" id="{5D25F663-F45F-E196-EB86-54DA7879A595}"/>
              </a:ext>
            </a:extLst>
          </p:cNvPr>
          <p:cNvSpPr>
            <a:spLocks noGrp="1"/>
          </p:cNvSpPr>
          <p:nvPr>
            <p:ph type="body" sz="quarter" idx="12"/>
          </p:nvPr>
        </p:nvSpPr>
        <p:spPr>
          <a:xfrm>
            <a:off x="381000" y="990600"/>
            <a:ext cx="8534400" cy="4724400"/>
          </a:xfrm>
        </p:spPr>
        <p:txBody>
          <a:bodyPr/>
          <a:lstStyle/>
          <a:p>
            <a:pPr marL="0" indent="0"/>
            <a:r>
              <a:rPr lang="en-US" altLang="en-US" sz="2800" dirty="0"/>
              <a:t>Following completion of overweight and obesity management interventions, registered dietitian nutritionists or international equivalents should provide follow-up contacts at least every three months, for as long as desired by each client, to facilitate maintenance of weight loss and improved cardiometabolic outcomes.</a:t>
            </a:r>
          </a:p>
          <a:p>
            <a:pPr marL="0" indent="0"/>
            <a:endParaRPr lang="en-US" altLang="en-US" sz="2800" dirty="0"/>
          </a:p>
          <a:p>
            <a:pPr eaLnBrk="1" hangingPunct="1">
              <a:buFontTx/>
              <a:buNone/>
            </a:pPr>
            <a:r>
              <a:rPr lang="en-US" altLang="en-US" sz="2600" b="1" dirty="0">
                <a:solidFill>
                  <a:srgbClr val="CC9900"/>
                </a:solidFill>
              </a:rPr>
              <a:t>Level 1(C)</a:t>
            </a:r>
          </a:p>
          <a:p>
            <a:pPr eaLnBrk="1" hangingPunct="1">
              <a:buFontTx/>
              <a:buNone/>
            </a:pPr>
            <a:r>
              <a:rPr lang="en-US" altLang="en-US" sz="2600" b="1" dirty="0">
                <a:solidFill>
                  <a:srgbClr val="CC9900"/>
                </a:solidFill>
              </a:rPr>
              <a:t>Conditional</a:t>
            </a:r>
            <a:endParaRPr lang="en-US" altLang="en-US" sz="2600" dirty="0">
              <a:solidFill>
                <a:srgbClr val="CC9900"/>
              </a:solidFill>
            </a:endParaRPr>
          </a:p>
          <a:p>
            <a:pPr marL="0" indent="0"/>
            <a:endParaRPr lang="en-US" altLang="en-US" sz="2800" dirty="0"/>
          </a:p>
        </p:txBody>
      </p:sp>
      <p:sp>
        <p:nvSpPr>
          <p:cNvPr id="67588" name="Slide Number Placeholder 3">
            <a:extLst>
              <a:ext uri="{FF2B5EF4-FFF2-40B4-BE49-F238E27FC236}">
                <a16:creationId xmlns:a16="http://schemas.microsoft.com/office/drawing/2014/main" id="{87DCDB39-1EA2-6172-23F8-09B3F44EC82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6818A9-E55E-4C75-8709-FB7F3041A86A}" type="slidenum">
              <a:rPr lang="en-US" altLang="en-US">
                <a:solidFill>
                  <a:srgbClr val="717171"/>
                </a:solidFill>
                <a:latin typeface="Tahoma" panose="020B0604030504040204" pitchFamily="34" charset="0"/>
                <a:cs typeface="Tahoma" panose="020B0604030504040204" pitchFamily="34" charset="0"/>
              </a:rPr>
              <a:pPr/>
              <a:t>23</a:t>
            </a:fld>
            <a:endParaRPr lang="en-US" altLang="en-US">
              <a:solidFill>
                <a:srgbClr val="717171"/>
              </a:solidFill>
              <a:latin typeface="Tahoma" panose="020B0604030504040204" pitchFamily="34" charset="0"/>
              <a:cs typeface="Tahoma" panose="020B0604030504040204" pitchFamily="34" charset="0"/>
            </a:endParaRPr>
          </a:p>
        </p:txBody>
      </p:sp>
      <p:sp>
        <p:nvSpPr>
          <p:cNvPr id="67590" name="TextBox 4">
            <a:extLst>
              <a:ext uri="{FF2B5EF4-FFF2-40B4-BE49-F238E27FC236}">
                <a16:creationId xmlns:a16="http://schemas.microsoft.com/office/drawing/2014/main" id="{284AC1F0-6E9E-4CB0-05FC-CFD82EB977F1}"/>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43C3E31-4CD1-5483-84E3-48B82F3D6209}"/>
              </a:ext>
            </a:extLst>
          </p:cNvPr>
          <p:cNvSpPr>
            <a:spLocks noGrp="1"/>
          </p:cNvSpPr>
          <p:nvPr>
            <p:ph type="title"/>
          </p:nvPr>
        </p:nvSpPr>
        <p:spPr>
          <a:xfrm>
            <a:off x="195146" y="316705"/>
            <a:ext cx="6553200" cy="563563"/>
          </a:xfrm>
        </p:spPr>
        <p:txBody>
          <a:bodyPr/>
          <a:lstStyle/>
          <a:p>
            <a:pPr>
              <a:defRPr/>
            </a:pPr>
            <a:r>
              <a:rPr lang="en-US" altLang="en-US" sz="2600" b="1" dirty="0">
                <a:solidFill>
                  <a:schemeClr val="bg1">
                    <a:lumMod val="50000"/>
                  </a:schemeClr>
                </a:solidFill>
              </a:rPr>
              <a:t>AWM: Telehealth and In-Person Care</a:t>
            </a:r>
          </a:p>
        </p:txBody>
      </p:sp>
      <p:sp>
        <p:nvSpPr>
          <p:cNvPr id="68611" name="Text Placeholder 2">
            <a:extLst>
              <a:ext uri="{FF2B5EF4-FFF2-40B4-BE49-F238E27FC236}">
                <a16:creationId xmlns:a16="http://schemas.microsoft.com/office/drawing/2014/main" id="{E5B898C1-CBC6-7158-AC22-9B926AF38902}"/>
              </a:ext>
            </a:extLst>
          </p:cNvPr>
          <p:cNvSpPr>
            <a:spLocks noGrp="1"/>
          </p:cNvSpPr>
          <p:nvPr>
            <p:ph type="body" sz="quarter" idx="12"/>
          </p:nvPr>
        </p:nvSpPr>
        <p:spPr>
          <a:xfrm>
            <a:off x="457200" y="990600"/>
            <a:ext cx="8458200" cy="4953000"/>
          </a:xfrm>
        </p:spPr>
        <p:txBody>
          <a:bodyPr/>
          <a:lstStyle/>
          <a:p>
            <a:pPr marL="0" indent="0"/>
            <a:r>
              <a:rPr lang="en-US" altLang="en-US" sz="2800" dirty="0"/>
              <a:t>Registered dietitian nutritionists or international equivalents may use telehealth, in-person contacts, or a blend of these delivery methods when providing MNT interventions to adults with overweight or obesity. Outcomes may be optimized by including in-person contacts.</a:t>
            </a:r>
          </a:p>
          <a:p>
            <a:pPr marL="0" indent="0"/>
            <a:endParaRPr lang="en-US" altLang="en-US" sz="2800" dirty="0"/>
          </a:p>
          <a:p>
            <a:pPr eaLnBrk="1" hangingPunct="1">
              <a:buFontTx/>
              <a:buNone/>
            </a:pPr>
            <a:r>
              <a:rPr lang="en-US" altLang="en-US" sz="2600" b="1" dirty="0">
                <a:solidFill>
                  <a:srgbClr val="CC9900"/>
                </a:solidFill>
              </a:rPr>
              <a:t>Level 2(C)</a:t>
            </a:r>
          </a:p>
          <a:p>
            <a:pPr eaLnBrk="1" hangingPunct="1">
              <a:buFontTx/>
              <a:buNone/>
            </a:pPr>
            <a:r>
              <a:rPr lang="en-US" altLang="en-US" sz="2600" b="1" dirty="0">
                <a:solidFill>
                  <a:srgbClr val="CC9900"/>
                </a:solidFill>
              </a:rPr>
              <a:t>Conditional</a:t>
            </a:r>
            <a:endParaRPr lang="en-US" altLang="en-US" sz="2600" dirty="0">
              <a:solidFill>
                <a:srgbClr val="CC9900"/>
              </a:solidFill>
            </a:endParaRPr>
          </a:p>
          <a:p>
            <a:pPr marL="0" indent="0"/>
            <a:endParaRPr lang="en-US" altLang="en-US" sz="2800" dirty="0"/>
          </a:p>
        </p:txBody>
      </p:sp>
      <p:sp>
        <p:nvSpPr>
          <p:cNvPr id="68612" name="Slide Number Placeholder 3">
            <a:extLst>
              <a:ext uri="{FF2B5EF4-FFF2-40B4-BE49-F238E27FC236}">
                <a16:creationId xmlns:a16="http://schemas.microsoft.com/office/drawing/2014/main" id="{5A02A0CE-B366-0549-9E7B-EA33CC9A4F0F}"/>
              </a:ext>
            </a:extLst>
          </p:cNvPr>
          <p:cNvSpPr>
            <a:spLocks noGrp="1"/>
          </p:cNvSpPr>
          <p:nvPr>
            <p:ph type="sldNum" sz="quarter" idx="14"/>
          </p:nvPr>
        </p:nvSpPr>
        <p:spPr bwMode="auto">
          <a:xfrm>
            <a:off x="6798527" y="6428601"/>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6B377-6CAB-4D8B-BD10-89B3DF9B788D}" type="slidenum">
              <a:rPr lang="en-US" altLang="en-US">
                <a:solidFill>
                  <a:srgbClr val="717171"/>
                </a:solidFill>
                <a:latin typeface="Tahoma" panose="020B0604030504040204" pitchFamily="34" charset="0"/>
                <a:cs typeface="Tahoma" panose="020B0604030504040204" pitchFamily="34" charset="0"/>
              </a:rPr>
              <a:pPr/>
              <a:t>24</a:t>
            </a:fld>
            <a:endParaRPr lang="en-US" altLang="en-US">
              <a:solidFill>
                <a:srgbClr val="717171"/>
              </a:solidFill>
              <a:latin typeface="Tahoma" panose="020B0604030504040204" pitchFamily="34" charset="0"/>
              <a:cs typeface="Tahoma" panose="020B0604030504040204" pitchFamily="34" charset="0"/>
            </a:endParaRPr>
          </a:p>
        </p:txBody>
      </p:sp>
      <p:sp>
        <p:nvSpPr>
          <p:cNvPr id="68614" name="TextBox 4">
            <a:extLst>
              <a:ext uri="{FF2B5EF4-FFF2-40B4-BE49-F238E27FC236}">
                <a16:creationId xmlns:a16="http://schemas.microsoft.com/office/drawing/2014/main" id="{6BD03FD1-7125-740A-37AA-AD123D53C509}"/>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A79E4CCD-7AAD-8639-E2C8-C2038C205102}"/>
              </a:ext>
            </a:extLst>
          </p:cNvPr>
          <p:cNvSpPr>
            <a:spLocks noGrp="1"/>
          </p:cNvSpPr>
          <p:nvPr>
            <p:ph type="title"/>
          </p:nvPr>
        </p:nvSpPr>
        <p:spPr/>
        <p:txBody>
          <a:bodyPr/>
          <a:lstStyle/>
          <a:p>
            <a:pPr>
              <a:defRPr/>
            </a:pPr>
            <a:r>
              <a:rPr lang="en-US" altLang="en-US" sz="2800" b="1" dirty="0">
                <a:solidFill>
                  <a:schemeClr val="bg1">
                    <a:lumMod val="50000"/>
                  </a:schemeClr>
                </a:solidFill>
              </a:rPr>
              <a:t>AWM: Group and Individual Contacts</a:t>
            </a:r>
          </a:p>
        </p:txBody>
      </p:sp>
      <p:sp>
        <p:nvSpPr>
          <p:cNvPr id="69635" name="Text Placeholder 2">
            <a:extLst>
              <a:ext uri="{FF2B5EF4-FFF2-40B4-BE49-F238E27FC236}">
                <a16:creationId xmlns:a16="http://schemas.microsoft.com/office/drawing/2014/main" id="{167A8A06-CFC3-306F-C35D-AFBE03DA5BB3}"/>
              </a:ext>
            </a:extLst>
          </p:cNvPr>
          <p:cNvSpPr>
            <a:spLocks noGrp="1"/>
          </p:cNvSpPr>
          <p:nvPr>
            <p:ph type="body" sz="quarter" idx="12"/>
          </p:nvPr>
        </p:nvSpPr>
        <p:spPr>
          <a:xfrm>
            <a:off x="457200" y="1099343"/>
            <a:ext cx="8229600" cy="4659313"/>
          </a:xfrm>
        </p:spPr>
        <p:txBody>
          <a:bodyPr/>
          <a:lstStyle/>
          <a:p>
            <a:pPr marL="0" indent="0"/>
            <a:r>
              <a:rPr lang="en-US" altLang="en-US" sz="2800" dirty="0"/>
              <a:t>Registered dietitian nutritionists or international equivalents may use both individual and group delivery methods when providing MNT interventions to adults with overweight or obesity, as feasible and appropriate for each client.</a:t>
            </a:r>
          </a:p>
          <a:p>
            <a:pPr marL="0" indent="0"/>
            <a:endParaRPr lang="en-US" altLang="en-US" sz="2800" dirty="0"/>
          </a:p>
          <a:p>
            <a:pPr marL="0" indent="0"/>
            <a:endParaRPr lang="en-US" altLang="en-US" sz="2800" dirty="0"/>
          </a:p>
          <a:p>
            <a:pPr marL="0" indent="0"/>
            <a:endParaRPr lang="en-US" altLang="en-US" sz="2800" dirty="0"/>
          </a:p>
          <a:p>
            <a:pPr eaLnBrk="1" hangingPunct="1">
              <a:buFontTx/>
              <a:buNone/>
            </a:pPr>
            <a:r>
              <a:rPr lang="en-US" altLang="en-US" sz="2600" b="1" dirty="0">
                <a:solidFill>
                  <a:srgbClr val="CC9900"/>
                </a:solidFill>
              </a:rPr>
              <a:t>Level 2(C)</a:t>
            </a:r>
          </a:p>
          <a:p>
            <a:pPr eaLnBrk="1" hangingPunct="1">
              <a:buFontTx/>
              <a:buNone/>
            </a:pPr>
            <a:r>
              <a:rPr lang="en-US" altLang="en-US" sz="2600" b="1" dirty="0">
                <a:solidFill>
                  <a:srgbClr val="CC9900"/>
                </a:solidFill>
              </a:rPr>
              <a:t>Conditional</a:t>
            </a:r>
            <a:endParaRPr lang="en-US" altLang="en-US" sz="2600" dirty="0">
              <a:solidFill>
                <a:srgbClr val="CC9900"/>
              </a:solidFill>
            </a:endParaRPr>
          </a:p>
          <a:p>
            <a:pPr marL="0" indent="0"/>
            <a:endParaRPr lang="en-US" altLang="en-US" sz="2800" dirty="0"/>
          </a:p>
        </p:txBody>
      </p:sp>
      <p:sp>
        <p:nvSpPr>
          <p:cNvPr id="69636" name="Slide Number Placeholder 3">
            <a:extLst>
              <a:ext uri="{FF2B5EF4-FFF2-40B4-BE49-F238E27FC236}">
                <a16:creationId xmlns:a16="http://schemas.microsoft.com/office/drawing/2014/main" id="{24F388CD-D6A8-EEAA-5D05-0F761673FA6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9A71C3-FC91-4127-8B0C-AFBA27D310E2}" type="slidenum">
              <a:rPr lang="en-US" altLang="en-US">
                <a:solidFill>
                  <a:srgbClr val="717171"/>
                </a:solidFill>
                <a:latin typeface="Tahoma" panose="020B0604030504040204" pitchFamily="34" charset="0"/>
                <a:cs typeface="Tahoma" panose="020B0604030504040204" pitchFamily="34" charset="0"/>
              </a:rPr>
              <a:pPr/>
              <a:t>25</a:t>
            </a:fld>
            <a:endParaRPr lang="en-US" altLang="en-US">
              <a:solidFill>
                <a:srgbClr val="717171"/>
              </a:solidFill>
              <a:latin typeface="Tahoma" panose="020B0604030504040204" pitchFamily="34" charset="0"/>
              <a:cs typeface="Tahoma" panose="020B0604030504040204" pitchFamily="34" charset="0"/>
            </a:endParaRPr>
          </a:p>
        </p:txBody>
      </p:sp>
      <p:sp>
        <p:nvSpPr>
          <p:cNvPr id="69638" name="TextBox 4">
            <a:extLst>
              <a:ext uri="{FF2B5EF4-FFF2-40B4-BE49-F238E27FC236}">
                <a16:creationId xmlns:a16="http://schemas.microsoft.com/office/drawing/2014/main" id="{31EE4062-17B8-67DA-57C1-6A4051BCE153}"/>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942AAE4E-CD47-EBE8-4E42-DBD65C970541}"/>
              </a:ext>
            </a:extLst>
          </p:cNvPr>
          <p:cNvSpPr>
            <a:spLocks noGrp="1"/>
          </p:cNvSpPr>
          <p:nvPr>
            <p:ph type="title"/>
          </p:nvPr>
        </p:nvSpPr>
        <p:spPr>
          <a:xfrm>
            <a:off x="304800" y="300037"/>
            <a:ext cx="6019800" cy="563563"/>
          </a:xfrm>
        </p:spPr>
        <p:txBody>
          <a:bodyPr/>
          <a:lstStyle/>
          <a:p>
            <a:pPr>
              <a:defRPr/>
            </a:pPr>
            <a:r>
              <a:rPr lang="en-US" altLang="en-US" b="1" dirty="0">
                <a:solidFill>
                  <a:schemeClr val="bg1">
                    <a:lumMod val="50000"/>
                  </a:schemeClr>
                </a:solidFill>
              </a:rPr>
              <a:t>AWM: Payment for Services</a:t>
            </a:r>
          </a:p>
        </p:txBody>
      </p:sp>
      <p:sp>
        <p:nvSpPr>
          <p:cNvPr id="70659" name="Text Placeholder 2">
            <a:extLst>
              <a:ext uri="{FF2B5EF4-FFF2-40B4-BE49-F238E27FC236}">
                <a16:creationId xmlns:a16="http://schemas.microsoft.com/office/drawing/2014/main" id="{F769E4AB-FB21-6B70-BB5F-2EC87A4498BD}"/>
              </a:ext>
            </a:extLst>
          </p:cNvPr>
          <p:cNvSpPr>
            <a:spLocks noGrp="1"/>
          </p:cNvSpPr>
          <p:nvPr>
            <p:ph type="body" sz="quarter" idx="12"/>
          </p:nvPr>
        </p:nvSpPr>
        <p:spPr>
          <a:xfrm>
            <a:off x="381000" y="990600"/>
            <a:ext cx="8551863" cy="4724400"/>
          </a:xfrm>
        </p:spPr>
        <p:txBody>
          <a:bodyPr/>
          <a:lstStyle/>
          <a:p>
            <a:pPr marL="0" indent="0"/>
            <a:r>
              <a:rPr lang="en-US" altLang="en-US" sz="3000" dirty="0"/>
              <a:t>It is reasonable and necessary for registered dietitian nutritionists or international equivalents to be aware of and utilize existing channels of payment for services for adults with overweight or obesity to improve client access to care.</a:t>
            </a:r>
          </a:p>
          <a:p>
            <a:pPr marL="0" indent="0"/>
            <a:endParaRPr lang="en-US" altLang="en-US" sz="3000" dirty="0"/>
          </a:p>
          <a:p>
            <a:pPr marL="0" indent="0"/>
            <a:endParaRPr lang="en-US" altLang="en-US" sz="3000" dirty="0"/>
          </a:p>
          <a:p>
            <a:pPr marL="0" indent="0"/>
            <a:endParaRPr lang="en-US" altLang="en-US" sz="3000" dirty="0"/>
          </a:p>
          <a:p>
            <a:pPr eaLnBrk="1" hangingPunct="1">
              <a:buFontTx/>
              <a:buNone/>
            </a:pPr>
            <a:r>
              <a:rPr lang="en-US" altLang="en-US" sz="2800" b="1" dirty="0">
                <a:solidFill>
                  <a:srgbClr val="CC9900"/>
                </a:solidFill>
              </a:rPr>
              <a:t>Consensus</a:t>
            </a:r>
          </a:p>
          <a:p>
            <a:pPr eaLnBrk="1" hangingPunct="1">
              <a:buFontTx/>
              <a:buNone/>
            </a:pPr>
            <a:r>
              <a:rPr lang="en-US" altLang="en-US" sz="2800" b="1" dirty="0">
                <a:solidFill>
                  <a:srgbClr val="CC9900"/>
                </a:solidFill>
              </a:rPr>
              <a:t>Conditional</a:t>
            </a:r>
            <a:endParaRPr lang="en-US" altLang="en-US" sz="2800" dirty="0"/>
          </a:p>
        </p:txBody>
      </p:sp>
      <p:sp>
        <p:nvSpPr>
          <p:cNvPr id="70660" name="Slide Number Placeholder 3">
            <a:extLst>
              <a:ext uri="{FF2B5EF4-FFF2-40B4-BE49-F238E27FC236}">
                <a16:creationId xmlns:a16="http://schemas.microsoft.com/office/drawing/2014/main" id="{B95D6224-C954-74D6-8DC9-9563FD751BF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B93CE-C004-457F-8A94-662AAFB03446}" type="slidenum">
              <a:rPr lang="en-US" altLang="en-US">
                <a:solidFill>
                  <a:srgbClr val="717171"/>
                </a:solidFill>
                <a:latin typeface="Tahoma" panose="020B0604030504040204" pitchFamily="34" charset="0"/>
                <a:cs typeface="Tahoma" panose="020B0604030504040204" pitchFamily="34" charset="0"/>
              </a:rPr>
              <a:pPr/>
              <a:t>26</a:t>
            </a:fld>
            <a:endParaRPr lang="en-US" altLang="en-US">
              <a:solidFill>
                <a:srgbClr val="717171"/>
              </a:solidFill>
              <a:latin typeface="Tahoma" panose="020B0604030504040204" pitchFamily="34" charset="0"/>
              <a:cs typeface="Tahoma" panose="020B0604030504040204" pitchFamily="34" charset="0"/>
            </a:endParaRPr>
          </a:p>
        </p:txBody>
      </p:sp>
      <p:sp>
        <p:nvSpPr>
          <p:cNvPr id="70662" name="TextBox 4">
            <a:extLst>
              <a:ext uri="{FF2B5EF4-FFF2-40B4-BE49-F238E27FC236}">
                <a16:creationId xmlns:a16="http://schemas.microsoft.com/office/drawing/2014/main" id="{3AFA06B4-285D-4A37-1AC2-EC743433E5E1}"/>
              </a:ext>
            </a:extLst>
          </p:cNvPr>
          <p:cNvSpPr txBox="1">
            <a:spLocks noChangeArrowheads="1"/>
          </p:cNvSpPr>
          <p:nvPr/>
        </p:nvSpPr>
        <p:spPr bwMode="auto">
          <a:xfrm>
            <a:off x="304800" y="6477000"/>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D58F6DD-59D5-718F-E653-51D4DD1406F4}"/>
              </a:ext>
            </a:extLst>
          </p:cNvPr>
          <p:cNvSpPr>
            <a:spLocks noGrp="1"/>
          </p:cNvSpPr>
          <p:nvPr>
            <p:ph type="title"/>
          </p:nvPr>
        </p:nvSpPr>
        <p:spPr/>
        <p:txBody>
          <a:bodyPr/>
          <a:lstStyle/>
          <a:p>
            <a:pPr>
              <a:defRPr/>
            </a:pPr>
            <a:r>
              <a:rPr lang="en-US" altLang="en-US" b="1" dirty="0">
                <a:solidFill>
                  <a:schemeClr val="bg1">
                    <a:lumMod val="50000"/>
                  </a:schemeClr>
                </a:solidFill>
              </a:rPr>
              <a:t>AWM: Dietary Patterns</a:t>
            </a:r>
          </a:p>
        </p:txBody>
      </p:sp>
      <p:sp>
        <p:nvSpPr>
          <p:cNvPr id="71683" name="Text Placeholder 2">
            <a:extLst>
              <a:ext uri="{FF2B5EF4-FFF2-40B4-BE49-F238E27FC236}">
                <a16:creationId xmlns:a16="http://schemas.microsoft.com/office/drawing/2014/main" id="{8401B05B-CBC3-2B57-3471-5CD785C7AF1E}"/>
              </a:ext>
            </a:extLst>
          </p:cNvPr>
          <p:cNvSpPr>
            <a:spLocks noGrp="1"/>
          </p:cNvSpPr>
          <p:nvPr>
            <p:ph type="body" sz="quarter" idx="12"/>
          </p:nvPr>
        </p:nvSpPr>
        <p:spPr>
          <a:xfrm>
            <a:off x="381000" y="990600"/>
            <a:ext cx="8229600" cy="5257800"/>
          </a:xfrm>
        </p:spPr>
        <p:txBody>
          <a:bodyPr/>
          <a:lstStyle/>
          <a:p>
            <a:pPr marL="0" indent="0"/>
            <a:r>
              <a:rPr lang="en-US" altLang="en-US" sz="2500" dirty="0"/>
              <a:t>Registered dietitian nutritionists or international equivalents should advise adult clients with overweight or obesity that many different dietary patterns can be individualized to support client-centered goals. Prescribed dietary approaches should achieve and maintain nutrient adequacy and be realistic for client adherence. Prescribed calorie levels should be tailored based on estimated or measured needs and should be adjusted to improve weight outcomes, as appropriate for and desired by each client.</a:t>
            </a:r>
          </a:p>
          <a:p>
            <a:pPr marL="0" indent="0"/>
            <a:endParaRPr lang="en-US" altLang="en-US" sz="2500" dirty="0"/>
          </a:p>
          <a:p>
            <a:pPr eaLnBrk="1" hangingPunct="1">
              <a:buFontTx/>
              <a:buNone/>
            </a:pPr>
            <a:r>
              <a:rPr lang="en-US" altLang="en-US" sz="2600" b="1" dirty="0">
                <a:solidFill>
                  <a:srgbClr val="CC9900"/>
                </a:solidFill>
              </a:rPr>
              <a:t>Level 1(C)</a:t>
            </a:r>
          </a:p>
          <a:p>
            <a:pPr eaLnBrk="1" hangingPunct="1">
              <a:buFontTx/>
              <a:buNone/>
            </a:pPr>
            <a:r>
              <a:rPr lang="en-US" altLang="en-US" sz="2600" b="1" dirty="0">
                <a:solidFill>
                  <a:srgbClr val="CC9900"/>
                </a:solidFill>
              </a:rPr>
              <a:t>Imperative</a:t>
            </a:r>
            <a:endParaRPr lang="en-US" altLang="en-US" sz="2600" dirty="0">
              <a:solidFill>
                <a:srgbClr val="CC9900"/>
              </a:solidFill>
            </a:endParaRPr>
          </a:p>
          <a:p>
            <a:pPr marL="0" indent="0"/>
            <a:endParaRPr lang="en-US" altLang="en-US" sz="2500" dirty="0"/>
          </a:p>
        </p:txBody>
      </p:sp>
      <p:sp>
        <p:nvSpPr>
          <p:cNvPr id="71684" name="Slide Number Placeholder 3">
            <a:extLst>
              <a:ext uri="{FF2B5EF4-FFF2-40B4-BE49-F238E27FC236}">
                <a16:creationId xmlns:a16="http://schemas.microsoft.com/office/drawing/2014/main" id="{67ECACDE-3807-0FCF-7850-776AC8F5E7F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EB3FA7-D5D6-4D11-AB1A-5DCD8D174705}" type="slidenum">
              <a:rPr lang="en-US" altLang="en-US">
                <a:solidFill>
                  <a:srgbClr val="717171"/>
                </a:solidFill>
                <a:latin typeface="Tahoma" panose="020B0604030504040204" pitchFamily="34" charset="0"/>
                <a:cs typeface="Tahoma" panose="020B0604030504040204" pitchFamily="34" charset="0"/>
              </a:rPr>
              <a:pPr/>
              <a:t>27</a:t>
            </a:fld>
            <a:endParaRPr lang="en-US" altLang="en-US">
              <a:solidFill>
                <a:srgbClr val="717171"/>
              </a:solidFill>
              <a:latin typeface="Tahoma" panose="020B0604030504040204" pitchFamily="34" charset="0"/>
              <a:cs typeface="Tahoma" panose="020B0604030504040204" pitchFamily="34" charset="0"/>
            </a:endParaRPr>
          </a:p>
        </p:txBody>
      </p:sp>
      <p:sp>
        <p:nvSpPr>
          <p:cNvPr id="71686" name="TextBox 4">
            <a:extLst>
              <a:ext uri="{FF2B5EF4-FFF2-40B4-BE49-F238E27FC236}">
                <a16:creationId xmlns:a16="http://schemas.microsoft.com/office/drawing/2014/main" id="{896141AD-AFA5-F378-D5EC-6CA7FCCF1310}"/>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4A2D5C4-D3D0-9A9E-EF2D-0114F00C1178}"/>
              </a:ext>
            </a:extLst>
          </p:cNvPr>
          <p:cNvSpPr>
            <a:spLocks noGrp="1"/>
          </p:cNvSpPr>
          <p:nvPr>
            <p:ph type="title"/>
          </p:nvPr>
        </p:nvSpPr>
        <p:spPr>
          <a:xfrm>
            <a:off x="289932" y="489453"/>
            <a:ext cx="6796668" cy="563562"/>
          </a:xfrm>
        </p:spPr>
        <p:txBody>
          <a:bodyPr/>
          <a:lstStyle/>
          <a:p>
            <a:pPr>
              <a:defRPr/>
            </a:pPr>
            <a:r>
              <a:rPr lang="en-US" altLang="en-US" sz="2800" b="1" dirty="0">
                <a:solidFill>
                  <a:schemeClr val="bg1">
                    <a:lumMod val="50000"/>
                  </a:schemeClr>
                </a:solidFill>
              </a:rPr>
              <a:t>AWM: Components of a Comprehensive Intervention</a:t>
            </a:r>
          </a:p>
        </p:txBody>
      </p:sp>
      <p:sp>
        <p:nvSpPr>
          <p:cNvPr id="72707" name="Text Placeholder 2">
            <a:extLst>
              <a:ext uri="{FF2B5EF4-FFF2-40B4-BE49-F238E27FC236}">
                <a16:creationId xmlns:a16="http://schemas.microsoft.com/office/drawing/2014/main" id="{95A81B1A-F6BA-01B0-DEAA-618A93CC6B3A}"/>
              </a:ext>
            </a:extLst>
          </p:cNvPr>
          <p:cNvSpPr>
            <a:spLocks noGrp="1"/>
          </p:cNvSpPr>
          <p:nvPr>
            <p:ph type="body" sz="quarter" idx="12"/>
          </p:nvPr>
        </p:nvSpPr>
        <p:spPr>
          <a:xfrm>
            <a:off x="381000" y="1294780"/>
            <a:ext cx="8382000" cy="5073767"/>
          </a:xfrm>
        </p:spPr>
        <p:txBody>
          <a:bodyPr/>
          <a:lstStyle/>
          <a:p>
            <a:pPr marL="0" indent="0"/>
            <a:r>
              <a:rPr lang="en-US" altLang="en-US" sz="2200" dirty="0"/>
              <a:t>Registered dietitian nutritionists or international equivalents should advise the following components as part of a comprehensive adult overweight and obesity management intervention to improve cardiometabolic outcomes, quality of life, and weight outcomes, as appropriate for and desired by each client:</a:t>
            </a:r>
          </a:p>
          <a:p>
            <a:pPr lvl="1"/>
            <a:r>
              <a:rPr lang="en-US" altLang="en-US" sz="1800" dirty="0"/>
              <a:t>Nutritionally adequate diet with adjusted calories to improve weight outcomes and a nutritionally adequate, energy-balanced diet for weight maintenance; </a:t>
            </a:r>
          </a:p>
          <a:p>
            <a:pPr lvl="1"/>
            <a:r>
              <a:rPr lang="en-US" altLang="en-US" sz="1800" dirty="0"/>
              <a:t>Behavioral strategies, including self-monitoring (diet, physical activity, weight);</a:t>
            </a:r>
          </a:p>
          <a:p>
            <a:pPr lvl="1"/>
            <a:r>
              <a:rPr lang="en-US" altLang="en-US" sz="1800" dirty="0"/>
              <a:t>Appropriate physical activity to meet client goals (within the RDN’s scope of practice or referral to an exercise practitioner). </a:t>
            </a:r>
            <a:br>
              <a:rPr lang="en-US" altLang="en-US" sz="1800" dirty="0"/>
            </a:br>
            <a:endParaRPr lang="en-US" altLang="en-US" sz="1800" dirty="0"/>
          </a:p>
          <a:p>
            <a:pPr eaLnBrk="1" hangingPunct="1">
              <a:buFontTx/>
              <a:buNone/>
            </a:pPr>
            <a:r>
              <a:rPr lang="en-US" altLang="en-US" sz="2000" b="1" dirty="0">
                <a:solidFill>
                  <a:srgbClr val="CC9900"/>
                </a:solidFill>
              </a:rPr>
              <a:t>Level 1(C)</a:t>
            </a:r>
          </a:p>
          <a:p>
            <a:pPr eaLnBrk="1" hangingPunct="1">
              <a:buFontTx/>
              <a:buNone/>
            </a:pPr>
            <a:r>
              <a:rPr lang="en-US" altLang="en-US" sz="2000" b="1" dirty="0">
                <a:solidFill>
                  <a:srgbClr val="CC9900"/>
                </a:solidFill>
              </a:rPr>
              <a:t>Imperative</a:t>
            </a:r>
            <a:endParaRPr lang="en-US" altLang="en-US" sz="2000" dirty="0">
              <a:solidFill>
                <a:srgbClr val="CC9900"/>
              </a:solidFill>
            </a:endParaRPr>
          </a:p>
          <a:p>
            <a:endParaRPr lang="en-US" altLang="en-US" sz="2200" dirty="0"/>
          </a:p>
        </p:txBody>
      </p:sp>
      <p:sp>
        <p:nvSpPr>
          <p:cNvPr id="72708" name="Slide Number Placeholder 3">
            <a:extLst>
              <a:ext uri="{FF2B5EF4-FFF2-40B4-BE49-F238E27FC236}">
                <a16:creationId xmlns:a16="http://schemas.microsoft.com/office/drawing/2014/main" id="{F4E2CE36-4174-3383-DAB8-4EC8B43C5C7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94601B-A018-4F48-B2E6-11AA62FD7965}" type="slidenum">
              <a:rPr lang="en-US" altLang="en-US">
                <a:solidFill>
                  <a:srgbClr val="717171"/>
                </a:solidFill>
                <a:latin typeface="Tahoma" panose="020B0604030504040204" pitchFamily="34" charset="0"/>
                <a:cs typeface="Tahoma" panose="020B0604030504040204" pitchFamily="34" charset="0"/>
              </a:rPr>
              <a:pPr/>
              <a:t>28</a:t>
            </a:fld>
            <a:endParaRPr lang="en-US" altLang="en-US">
              <a:solidFill>
                <a:srgbClr val="717171"/>
              </a:solidFill>
              <a:latin typeface="Tahoma" panose="020B0604030504040204" pitchFamily="34" charset="0"/>
              <a:cs typeface="Tahoma" panose="020B0604030504040204" pitchFamily="34" charset="0"/>
            </a:endParaRPr>
          </a:p>
        </p:txBody>
      </p:sp>
      <p:sp>
        <p:nvSpPr>
          <p:cNvPr id="72710" name="TextBox 4">
            <a:extLst>
              <a:ext uri="{FF2B5EF4-FFF2-40B4-BE49-F238E27FC236}">
                <a16:creationId xmlns:a16="http://schemas.microsoft.com/office/drawing/2014/main" id="{910FAF02-2E33-4E5F-DF19-879824227422}"/>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4A2D5C4-D3D0-9A9E-EF2D-0114F00C1178}"/>
              </a:ext>
            </a:extLst>
          </p:cNvPr>
          <p:cNvSpPr>
            <a:spLocks noGrp="1"/>
          </p:cNvSpPr>
          <p:nvPr>
            <p:ph type="title"/>
          </p:nvPr>
        </p:nvSpPr>
        <p:spPr>
          <a:xfrm>
            <a:off x="304800" y="389654"/>
            <a:ext cx="6644268" cy="563562"/>
          </a:xfrm>
        </p:spPr>
        <p:txBody>
          <a:bodyPr/>
          <a:lstStyle/>
          <a:p>
            <a:pPr>
              <a:defRPr/>
            </a:pPr>
            <a:r>
              <a:rPr lang="en-US" altLang="en-US" sz="2800" b="1" dirty="0">
                <a:solidFill>
                  <a:schemeClr val="bg1">
                    <a:lumMod val="50000"/>
                  </a:schemeClr>
                </a:solidFill>
              </a:rPr>
              <a:t>AWM: Co-Morbidities</a:t>
            </a:r>
          </a:p>
        </p:txBody>
      </p:sp>
      <p:sp>
        <p:nvSpPr>
          <p:cNvPr id="72707" name="Text Placeholder 2">
            <a:extLst>
              <a:ext uri="{FF2B5EF4-FFF2-40B4-BE49-F238E27FC236}">
                <a16:creationId xmlns:a16="http://schemas.microsoft.com/office/drawing/2014/main" id="{95A81B1A-F6BA-01B0-DEAA-618A93CC6B3A}"/>
              </a:ext>
            </a:extLst>
          </p:cNvPr>
          <p:cNvSpPr>
            <a:spLocks noGrp="1"/>
          </p:cNvSpPr>
          <p:nvPr>
            <p:ph type="body" sz="quarter" idx="12"/>
          </p:nvPr>
        </p:nvSpPr>
        <p:spPr>
          <a:xfrm>
            <a:off x="457200" y="1066800"/>
            <a:ext cx="8229600" cy="5073767"/>
          </a:xfrm>
        </p:spPr>
        <p:txBody>
          <a:bodyPr/>
          <a:lstStyle/>
          <a:p>
            <a:pPr marL="0" indent="0"/>
            <a:r>
              <a:rPr lang="en-US" altLang="en-US" sz="2800" dirty="0"/>
              <a:t>Registered dietitian nutritionists or international equivalents should collaborate with clients and healthcare teams to manage co-morbidities such as type 2 diabetes mellitus, cardiovascular disease, dyslipidemia and other potential complications associated with overweight or obesity by tailoring MNT to each client’s specific health care needs, including medications, while supporting weight loss. </a:t>
            </a:r>
            <a:br>
              <a:rPr lang="en-US" altLang="en-US" sz="2800" dirty="0"/>
            </a:br>
            <a:endParaRPr lang="en-US" altLang="en-US" sz="2800" dirty="0"/>
          </a:p>
          <a:p>
            <a:pPr eaLnBrk="1" hangingPunct="1">
              <a:buFontTx/>
              <a:buNone/>
            </a:pPr>
            <a:r>
              <a:rPr lang="en-US" altLang="en-US" sz="2400" b="1" dirty="0">
                <a:solidFill>
                  <a:srgbClr val="CC9900"/>
                </a:solidFill>
              </a:rPr>
              <a:t>Level 1(B)</a:t>
            </a:r>
          </a:p>
          <a:p>
            <a:pPr eaLnBrk="1" hangingPunct="1">
              <a:buFontTx/>
              <a:buNone/>
            </a:pPr>
            <a:r>
              <a:rPr lang="en-US" altLang="en-US" sz="2400" b="1" dirty="0">
                <a:solidFill>
                  <a:srgbClr val="CC9900"/>
                </a:solidFill>
              </a:rPr>
              <a:t>Imperative</a:t>
            </a:r>
            <a:endParaRPr lang="en-US" altLang="en-US" sz="2400" dirty="0">
              <a:solidFill>
                <a:srgbClr val="CC9900"/>
              </a:solidFill>
            </a:endParaRPr>
          </a:p>
          <a:p>
            <a:endParaRPr lang="en-US" altLang="en-US" sz="2200" dirty="0"/>
          </a:p>
        </p:txBody>
      </p:sp>
      <p:sp>
        <p:nvSpPr>
          <p:cNvPr id="72708" name="Slide Number Placeholder 3">
            <a:extLst>
              <a:ext uri="{FF2B5EF4-FFF2-40B4-BE49-F238E27FC236}">
                <a16:creationId xmlns:a16="http://schemas.microsoft.com/office/drawing/2014/main" id="{F4E2CE36-4174-3383-DAB8-4EC8B43C5C7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94601B-A018-4F48-B2E6-11AA62FD7965}" type="slidenum">
              <a:rPr lang="en-US" altLang="en-US">
                <a:solidFill>
                  <a:srgbClr val="717171"/>
                </a:solidFill>
                <a:latin typeface="Tahoma" panose="020B0604030504040204" pitchFamily="34" charset="0"/>
                <a:cs typeface="Tahoma" panose="020B0604030504040204" pitchFamily="34" charset="0"/>
              </a:rPr>
              <a:pPr/>
              <a:t>29</a:t>
            </a:fld>
            <a:endParaRPr lang="en-US" altLang="en-US">
              <a:solidFill>
                <a:srgbClr val="717171"/>
              </a:solidFill>
              <a:latin typeface="Tahoma" panose="020B0604030504040204" pitchFamily="34" charset="0"/>
              <a:cs typeface="Tahoma" panose="020B0604030504040204" pitchFamily="34" charset="0"/>
            </a:endParaRPr>
          </a:p>
        </p:txBody>
      </p:sp>
      <p:sp>
        <p:nvSpPr>
          <p:cNvPr id="72710" name="TextBox 4">
            <a:extLst>
              <a:ext uri="{FF2B5EF4-FFF2-40B4-BE49-F238E27FC236}">
                <a16:creationId xmlns:a16="http://schemas.microsoft.com/office/drawing/2014/main" id="{910FAF02-2E33-4E5F-DF19-879824227422}"/>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78158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140B41A-A90A-5F88-A574-9366E49183C0}"/>
              </a:ext>
            </a:extLst>
          </p:cNvPr>
          <p:cNvSpPr>
            <a:spLocks noGrp="1"/>
          </p:cNvSpPr>
          <p:nvPr>
            <p:ph type="title"/>
          </p:nvPr>
        </p:nvSpPr>
        <p:spPr/>
        <p:txBody>
          <a:bodyPr/>
          <a:lstStyle/>
          <a:p>
            <a:pPr>
              <a:defRPr/>
            </a:pPr>
            <a:r>
              <a:rPr lang="en-US" altLang="en-US" sz="3200" b="1" dirty="0">
                <a:solidFill>
                  <a:schemeClr val="bg1">
                    <a:lumMod val="50000"/>
                  </a:schemeClr>
                </a:solidFill>
              </a:rPr>
              <a:t>Overall Guideline Objective</a:t>
            </a:r>
          </a:p>
        </p:txBody>
      </p:sp>
      <p:sp>
        <p:nvSpPr>
          <p:cNvPr id="19459" name="Text Placeholder 2">
            <a:extLst>
              <a:ext uri="{FF2B5EF4-FFF2-40B4-BE49-F238E27FC236}">
                <a16:creationId xmlns:a16="http://schemas.microsoft.com/office/drawing/2014/main" id="{31BEB08E-E813-70AD-6441-86D2D9E1209F}"/>
              </a:ext>
            </a:extLst>
          </p:cNvPr>
          <p:cNvSpPr>
            <a:spLocks noGrp="1"/>
          </p:cNvSpPr>
          <p:nvPr>
            <p:ph type="body" sz="quarter" idx="12"/>
          </p:nvPr>
        </p:nvSpPr>
        <p:spPr>
          <a:xfrm>
            <a:off x="533400" y="990600"/>
            <a:ext cx="8077200" cy="5257800"/>
          </a:xfrm>
        </p:spPr>
        <p:txBody>
          <a:bodyPr/>
          <a:lstStyle/>
          <a:p>
            <a:pPr marL="0" indent="0"/>
            <a:r>
              <a:rPr lang="en-US" altLang="en-US" sz="1800" dirty="0"/>
              <a:t>	</a:t>
            </a:r>
          </a:p>
          <a:p>
            <a:pPr marL="0" indent="0"/>
            <a:r>
              <a:rPr lang="en-US" sz="2800" dirty="0">
                <a:effectLst/>
                <a:ea typeface="Tahoma" panose="020B0604030504040204" pitchFamily="34" charset="0"/>
              </a:rPr>
              <a:t>To provide evidence-based recommendations for dietitians providing behavior change-based nutrition interventions for adults (≥18 years of age) with overweight and obesity to improve cardiometabolic outcomes, quality of life, and weight outcomes, when appropriate for and desired by the client.</a:t>
            </a:r>
          </a:p>
          <a:p>
            <a:pPr marL="0" indent="0"/>
            <a:endParaRPr lang="en-US" altLang="en-US" sz="2200" b="1" dirty="0"/>
          </a:p>
        </p:txBody>
      </p:sp>
      <p:sp>
        <p:nvSpPr>
          <p:cNvPr id="19460" name="Slide Number Placeholder 4">
            <a:extLst>
              <a:ext uri="{FF2B5EF4-FFF2-40B4-BE49-F238E27FC236}">
                <a16:creationId xmlns:a16="http://schemas.microsoft.com/office/drawing/2014/main" id="{9E148EC9-0F25-D61A-26B6-03BDD96F8ED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B8C0C23-1D48-4ABB-A49E-E8B9C740708E}" type="slidenum">
              <a:rPr lang="en-US" altLang="en-US" sz="1200">
                <a:solidFill>
                  <a:srgbClr val="717171"/>
                </a:solidFill>
                <a:latin typeface="Arial" panose="020B0604020202020204" pitchFamily="34" charset="0"/>
              </a:rPr>
              <a:pPr>
                <a:buFontTx/>
                <a:buNone/>
              </a:pPr>
              <a:t>3</a:t>
            </a:fld>
            <a:endParaRPr lang="en-US" altLang="en-US" sz="1200">
              <a:solidFill>
                <a:srgbClr val="717171"/>
              </a:solidFill>
              <a:latin typeface="Arial" panose="020B0604020202020204" pitchFamily="34" charset="0"/>
            </a:endParaRPr>
          </a:p>
        </p:txBody>
      </p:sp>
      <p:sp>
        <p:nvSpPr>
          <p:cNvPr id="19461" name="TextBox 4">
            <a:extLst>
              <a:ext uri="{FF2B5EF4-FFF2-40B4-BE49-F238E27FC236}">
                <a16:creationId xmlns:a16="http://schemas.microsoft.com/office/drawing/2014/main" id="{CC05BA53-825E-35F4-B413-178F9F953519}"/>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1595-06C2-6D0D-6007-CE51D81AB784}"/>
              </a:ext>
            </a:extLst>
          </p:cNvPr>
          <p:cNvSpPr>
            <a:spLocks noGrp="1"/>
          </p:cNvSpPr>
          <p:nvPr>
            <p:ph type="title"/>
          </p:nvPr>
        </p:nvSpPr>
        <p:spPr>
          <a:xfrm>
            <a:off x="223024" y="533400"/>
            <a:ext cx="6248400" cy="563562"/>
          </a:xfrm>
        </p:spPr>
        <p:txBody>
          <a:bodyPr/>
          <a:lstStyle/>
          <a:p>
            <a:r>
              <a:rPr lang="en-US" altLang="en-US" sz="2800" b="1" dirty="0">
                <a:solidFill>
                  <a:schemeClr val="bg1">
                    <a:lumMod val="50000"/>
                  </a:schemeClr>
                </a:solidFill>
              </a:rPr>
              <a:t>AWM: Pharmacotherapy and Metabolic and Bariatric Surgery</a:t>
            </a:r>
            <a:endParaRPr lang="en-US" sz="2800" dirty="0"/>
          </a:p>
        </p:txBody>
      </p:sp>
      <p:sp>
        <p:nvSpPr>
          <p:cNvPr id="3" name="Text Placeholder 2">
            <a:extLst>
              <a:ext uri="{FF2B5EF4-FFF2-40B4-BE49-F238E27FC236}">
                <a16:creationId xmlns:a16="http://schemas.microsoft.com/office/drawing/2014/main" id="{144AD06B-BA48-94C0-D0F9-812D582D3B3A}"/>
              </a:ext>
            </a:extLst>
          </p:cNvPr>
          <p:cNvSpPr>
            <a:spLocks noGrp="1"/>
          </p:cNvSpPr>
          <p:nvPr>
            <p:ph type="body" sz="quarter" idx="12"/>
          </p:nvPr>
        </p:nvSpPr>
        <p:spPr>
          <a:xfrm>
            <a:off x="373566" y="1343025"/>
            <a:ext cx="8382000" cy="4876800"/>
          </a:xfrm>
        </p:spPr>
        <p:txBody>
          <a:bodyPr/>
          <a:lstStyle/>
          <a:p>
            <a:r>
              <a:rPr lang="en-US" sz="2800" dirty="0"/>
              <a:t>Adults with obesity who receive pharmacotherapy or metabolic and bariatric surgery should collaborate with registered dietitian nutritionists or international equivalents, as part of an interprofessional healthcare team, to improve and maintain a healthy diet that meets nutritional needs and advances weight-loss efforts to improve cardiometabolic outcomes.</a:t>
            </a:r>
          </a:p>
          <a:p>
            <a:endParaRPr lang="en-US" sz="2800" dirty="0"/>
          </a:p>
          <a:p>
            <a:pPr eaLnBrk="1" hangingPunct="1">
              <a:buFontTx/>
              <a:buNone/>
            </a:pPr>
            <a:r>
              <a:rPr lang="en-US" altLang="en-US" sz="2500" b="1" dirty="0">
                <a:solidFill>
                  <a:srgbClr val="CC9900"/>
                </a:solidFill>
              </a:rPr>
              <a:t>Level 1(B)</a:t>
            </a:r>
          </a:p>
          <a:p>
            <a:pPr eaLnBrk="1" hangingPunct="1">
              <a:buFontTx/>
              <a:buNone/>
            </a:pPr>
            <a:r>
              <a:rPr lang="en-US" altLang="en-US" sz="2500" b="1" dirty="0">
                <a:solidFill>
                  <a:srgbClr val="CC9900"/>
                </a:solidFill>
              </a:rPr>
              <a:t>Imperative</a:t>
            </a:r>
            <a:endParaRPr lang="en-US" altLang="en-US" sz="2500" dirty="0">
              <a:solidFill>
                <a:srgbClr val="CC9900"/>
              </a:solidFill>
            </a:endParaRPr>
          </a:p>
          <a:p>
            <a:endParaRPr lang="en-US" sz="2800" dirty="0"/>
          </a:p>
        </p:txBody>
      </p:sp>
      <p:sp>
        <p:nvSpPr>
          <p:cNvPr id="4" name="Slide Number Placeholder 3">
            <a:extLst>
              <a:ext uri="{FF2B5EF4-FFF2-40B4-BE49-F238E27FC236}">
                <a16:creationId xmlns:a16="http://schemas.microsoft.com/office/drawing/2014/main" id="{67A0B500-A112-B39E-2276-D7644590481A}"/>
              </a:ext>
            </a:extLst>
          </p:cNvPr>
          <p:cNvSpPr>
            <a:spLocks noGrp="1"/>
          </p:cNvSpPr>
          <p:nvPr>
            <p:ph type="sldNum" sz="quarter" idx="14"/>
          </p:nvPr>
        </p:nvSpPr>
        <p:spPr/>
        <p:txBody>
          <a:bodyPr/>
          <a:lstStyle/>
          <a:p>
            <a:fld id="{B046E05E-401D-4DD5-A5F7-A24D16D1B9E9}" type="slidenum">
              <a:rPr lang="en-US" altLang="en-US" smtClean="0"/>
              <a:pPr/>
              <a:t>30</a:t>
            </a:fld>
            <a:endParaRPr lang="en-US" altLang="en-US"/>
          </a:p>
        </p:txBody>
      </p:sp>
      <p:sp>
        <p:nvSpPr>
          <p:cNvPr id="5" name="TextBox 4">
            <a:extLst>
              <a:ext uri="{FF2B5EF4-FFF2-40B4-BE49-F238E27FC236}">
                <a16:creationId xmlns:a16="http://schemas.microsoft.com/office/drawing/2014/main" id="{CDA9B50D-B3F6-DFB9-E53D-78D83E74C345}"/>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433292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1B4D-A0F9-8660-322D-D7E27978DDFB}"/>
              </a:ext>
            </a:extLst>
          </p:cNvPr>
          <p:cNvSpPr>
            <a:spLocks noGrp="1"/>
          </p:cNvSpPr>
          <p:nvPr>
            <p:ph type="title"/>
          </p:nvPr>
        </p:nvSpPr>
        <p:spPr>
          <a:xfrm>
            <a:off x="219307" y="381000"/>
            <a:ext cx="7086600" cy="563562"/>
          </a:xfrm>
        </p:spPr>
        <p:txBody>
          <a:bodyPr/>
          <a:lstStyle/>
          <a:p>
            <a:r>
              <a:rPr lang="en-US" altLang="en-US" sz="2200" b="1" dirty="0">
                <a:solidFill>
                  <a:schemeClr val="bg1">
                    <a:lumMod val="50000"/>
                  </a:schemeClr>
                </a:solidFill>
              </a:rPr>
              <a:t>AWM: Members of Groups Disproportionately affected by Overweight or Obesity and Under-Resourced Communities</a:t>
            </a:r>
            <a:endParaRPr lang="en-US" sz="2200" dirty="0"/>
          </a:p>
        </p:txBody>
      </p:sp>
      <p:sp>
        <p:nvSpPr>
          <p:cNvPr id="3" name="Text Placeholder 2">
            <a:extLst>
              <a:ext uri="{FF2B5EF4-FFF2-40B4-BE49-F238E27FC236}">
                <a16:creationId xmlns:a16="http://schemas.microsoft.com/office/drawing/2014/main" id="{83319C56-0361-2D83-028B-A88F4A83F5DD}"/>
              </a:ext>
            </a:extLst>
          </p:cNvPr>
          <p:cNvSpPr>
            <a:spLocks noGrp="1"/>
          </p:cNvSpPr>
          <p:nvPr>
            <p:ph type="body" sz="quarter" idx="12"/>
          </p:nvPr>
        </p:nvSpPr>
        <p:spPr>
          <a:xfrm>
            <a:off x="228600" y="1219200"/>
            <a:ext cx="8686800" cy="5181600"/>
          </a:xfrm>
        </p:spPr>
        <p:txBody>
          <a:bodyPr/>
          <a:lstStyle/>
          <a:p>
            <a:r>
              <a:rPr lang="en-US" sz="2600" dirty="0"/>
              <a:t>For adults who are members of groups disproportionately affected by overweight or obesity, or under-resourced communities (e.g., adults with low socioeconomic status, adults from racial or ethnic minority groups, older adults, adults with disabilities), registered dietitian nutritionists or international equivalents should provide culturally appropriate interventions that are tailored to each client’s values, beliefs and barriers regarding excess weight, and food and physical activity behaviors.</a:t>
            </a:r>
          </a:p>
          <a:p>
            <a:endParaRPr lang="en-US" sz="2600" dirty="0"/>
          </a:p>
          <a:p>
            <a:pPr eaLnBrk="1" hangingPunct="1">
              <a:buFontTx/>
              <a:buNone/>
            </a:pPr>
            <a:r>
              <a:rPr lang="en-US" altLang="en-US" sz="2500" b="1" dirty="0">
                <a:solidFill>
                  <a:srgbClr val="CC9900"/>
                </a:solidFill>
              </a:rPr>
              <a:t>Level 1(C)</a:t>
            </a:r>
          </a:p>
          <a:p>
            <a:pPr eaLnBrk="1" hangingPunct="1">
              <a:buFontTx/>
              <a:buNone/>
            </a:pPr>
            <a:r>
              <a:rPr lang="en-US" altLang="en-US" sz="2500" b="1" dirty="0">
                <a:solidFill>
                  <a:srgbClr val="CC9900"/>
                </a:solidFill>
              </a:rPr>
              <a:t>Imperative</a:t>
            </a:r>
            <a:endParaRPr lang="en-US" altLang="en-US" sz="2500" dirty="0">
              <a:solidFill>
                <a:srgbClr val="CC9900"/>
              </a:solidFill>
            </a:endParaRPr>
          </a:p>
          <a:p>
            <a:endParaRPr lang="en-US" sz="2600" dirty="0"/>
          </a:p>
        </p:txBody>
      </p:sp>
      <p:sp>
        <p:nvSpPr>
          <p:cNvPr id="4" name="Slide Number Placeholder 3">
            <a:extLst>
              <a:ext uri="{FF2B5EF4-FFF2-40B4-BE49-F238E27FC236}">
                <a16:creationId xmlns:a16="http://schemas.microsoft.com/office/drawing/2014/main" id="{5A42D0E5-2A9A-4374-A087-13CE6A32D800}"/>
              </a:ext>
            </a:extLst>
          </p:cNvPr>
          <p:cNvSpPr>
            <a:spLocks noGrp="1"/>
          </p:cNvSpPr>
          <p:nvPr>
            <p:ph type="sldNum" sz="quarter" idx="14"/>
          </p:nvPr>
        </p:nvSpPr>
        <p:spPr/>
        <p:txBody>
          <a:bodyPr/>
          <a:lstStyle/>
          <a:p>
            <a:fld id="{B046E05E-401D-4DD5-A5F7-A24D16D1B9E9}" type="slidenum">
              <a:rPr lang="en-US" altLang="en-US" smtClean="0"/>
              <a:pPr/>
              <a:t>31</a:t>
            </a:fld>
            <a:endParaRPr lang="en-US" altLang="en-US"/>
          </a:p>
        </p:txBody>
      </p:sp>
      <p:sp>
        <p:nvSpPr>
          <p:cNvPr id="5" name="TextBox 4">
            <a:extLst>
              <a:ext uri="{FF2B5EF4-FFF2-40B4-BE49-F238E27FC236}">
                <a16:creationId xmlns:a16="http://schemas.microsoft.com/office/drawing/2014/main" id="{FE8A2A54-8DD9-A8C9-7B4F-34FB27F45C9F}"/>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273341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1DE77B3-327F-1605-0F78-716BDF5ACE83}"/>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No Implied Endorsement</a:t>
            </a:r>
          </a:p>
        </p:txBody>
      </p:sp>
      <p:sp>
        <p:nvSpPr>
          <p:cNvPr id="82947" name="Rectangle 3">
            <a:extLst>
              <a:ext uri="{FF2B5EF4-FFF2-40B4-BE49-F238E27FC236}">
                <a16:creationId xmlns:a16="http://schemas.microsoft.com/office/drawing/2014/main" id="{26967BA3-8842-52D3-B046-3C8621A5AD6E}"/>
              </a:ext>
            </a:extLst>
          </p:cNvPr>
          <p:cNvSpPr>
            <a:spLocks noGrp="1" noChangeArrowheads="1"/>
          </p:cNvSpPr>
          <p:nvPr>
            <p:ph type="body" idx="4294967295"/>
          </p:nvPr>
        </p:nvSpPr>
        <p:spPr>
          <a:xfrm>
            <a:off x="304800" y="921834"/>
            <a:ext cx="8229600" cy="5257800"/>
          </a:xfrm>
        </p:spPr>
        <p:txBody>
          <a:bodyPr/>
          <a:lstStyle/>
          <a:p>
            <a:pPr eaLnBrk="1" hangingPunct="1">
              <a:lnSpc>
                <a:spcPct val="90000"/>
              </a:lnSpc>
              <a:buFont typeface="Wingdings" panose="05000000000000000000" pitchFamily="2" charset="2"/>
              <a:buNone/>
            </a:pPr>
            <a:r>
              <a:rPr lang="en-US" altLang="en-US" sz="2400" b="1" dirty="0"/>
              <a:t>No endorsement</a:t>
            </a:r>
            <a:r>
              <a:rPr lang="en-US" altLang="en-US" sz="2400" dirty="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eaLnBrk="1" hangingPunct="1">
              <a:lnSpc>
                <a:spcPct val="90000"/>
              </a:lnSpc>
              <a:buFont typeface="Wingdings" panose="05000000000000000000" pitchFamily="2" charset="2"/>
              <a:buNone/>
            </a:pPr>
            <a:endParaRPr lang="en-US" altLang="en-US" sz="2400" dirty="0"/>
          </a:p>
          <a:p>
            <a:pPr lvl="1" eaLnBrk="1" hangingPunct="1">
              <a:lnSpc>
                <a:spcPct val="90000"/>
              </a:lnSpc>
            </a:pPr>
            <a:r>
              <a:rPr lang="en-US" altLang="en-US" sz="2000" dirty="0">
                <a:solidFill>
                  <a:srgbClr val="7F7F7F"/>
                </a:solidFill>
              </a:rPr>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particular standards of care, whether legal, medical or other.</a:t>
            </a:r>
          </a:p>
          <a:p>
            <a:pPr lvl="1" eaLnBrk="1" hangingPunct="1">
              <a:lnSpc>
                <a:spcPct val="90000"/>
              </a:lnSpc>
              <a:buFont typeface="Arial" panose="020B0604020202020204" pitchFamily="34" charset="0"/>
              <a:buNone/>
            </a:pPr>
            <a:endParaRPr lang="en-US" altLang="en-US" sz="2000" dirty="0">
              <a:solidFill>
                <a:srgbClr val="7F7F7F"/>
              </a:solidFill>
            </a:endParaRPr>
          </a:p>
          <a:p>
            <a:pPr lvl="1" eaLnBrk="1" hangingPunct="1">
              <a:lnSpc>
                <a:spcPct val="90000"/>
              </a:lnSpc>
            </a:pPr>
            <a:r>
              <a:rPr lang="en-US" altLang="en-US" sz="2000" dirty="0">
                <a:solidFill>
                  <a:srgbClr val="7F7F7F"/>
                </a:solidFill>
              </a:rPr>
              <a:t>Evidence-based Nutrition Practice Guidelines are intended to summarize best available research as a decision tool for A.N.D. members.</a:t>
            </a:r>
          </a:p>
          <a:p>
            <a:pPr eaLnBrk="1" hangingPunct="1">
              <a:lnSpc>
                <a:spcPct val="90000"/>
              </a:lnSpc>
            </a:pPr>
            <a:endParaRPr lang="en-US" altLang="en-US" sz="2400" dirty="0"/>
          </a:p>
        </p:txBody>
      </p:sp>
      <p:sp>
        <p:nvSpPr>
          <p:cNvPr id="82948" name="Slide Number Placeholder 4">
            <a:extLst>
              <a:ext uri="{FF2B5EF4-FFF2-40B4-BE49-F238E27FC236}">
                <a16:creationId xmlns:a16="http://schemas.microsoft.com/office/drawing/2014/main" id="{FA87AD09-2A59-6AAD-E816-0F06E0EFE1B7}"/>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673C9F63-59E0-44C0-BF7F-7283C0EF21EF}" type="slidenum">
              <a:rPr lang="en-US" altLang="en-US" sz="1200">
                <a:solidFill>
                  <a:srgbClr val="717171"/>
                </a:solidFill>
                <a:latin typeface="Arial" panose="020B0604020202020204" pitchFamily="34" charset="0"/>
              </a:rPr>
              <a:pPr>
                <a:buFontTx/>
                <a:buNone/>
              </a:pPr>
              <a:t>32</a:t>
            </a:fld>
            <a:endParaRPr lang="en-US" altLang="en-US" sz="1200">
              <a:solidFill>
                <a:srgbClr val="717171"/>
              </a:solidFill>
              <a:latin typeface="Arial" panose="020B0604020202020204" pitchFamily="34" charset="0"/>
            </a:endParaRPr>
          </a:p>
        </p:txBody>
      </p:sp>
      <p:sp>
        <p:nvSpPr>
          <p:cNvPr id="82949" name="TextBox 4">
            <a:extLst>
              <a:ext uri="{FF2B5EF4-FFF2-40B4-BE49-F238E27FC236}">
                <a16:creationId xmlns:a16="http://schemas.microsoft.com/office/drawing/2014/main" id="{B9A60F5C-7B9E-9A16-21F7-E3F345FFC85B}"/>
              </a:ext>
            </a:extLst>
          </p:cNvPr>
          <p:cNvSpPr txBox="1">
            <a:spLocks noChangeArrowheads="1"/>
          </p:cNvSpPr>
          <p:nvPr/>
        </p:nvSpPr>
        <p:spPr bwMode="auto">
          <a:xfrm>
            <a:off x="228600" y="6477000"/>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45E78-CBED-BF16-D054-3F7A3785B049}"/>
              </a:ext>
            </a:extLst>
          </p:cNvPr>
          <p:cNvSpPr>
            <a:spLocks noGrp="1"/>
          </p:cNvSpPr>
          <p:nvPr>
            <p:ph type="body" sz="quarter" idx="12"/>
          </p:nvPr>
        </p:nvSpPr>
        <p:spPr>
          <a:xfrm>
            <a:off x="533400" y="1866900"/>
            <a:ext cx="8077200" cy="685800"/>
          </a:xfrm>
        </p:spPr>
        <p:txBody>
          <a:bodyPr/>
          <a:lstStyle/>
          <a:p>
            <a:r>
              <a:rPr lang="en-US" b="1" dirty="0"/>
              <a:t>Guideline Implementation</a:t>
            </a:r>
          </a:p>
        </p:txBody>
      </p:sp>
      <p:sp>
        <p:nvSpPr>
          <p:cNvPr id="3" name="Text Placeholder 2">
            <a:extLst>
              <a:ext uri="{FF2B5EF4-FFF2-40B4-BE49-F238E27FC236}">
                <a16:creationId xmlns:a16="http://schemas.microsoft.com/office/drawing/2014/main" id="{E7CA84FA-7EB5-FEE0-F16A-2502DBB09098}"/>
              </a:ext>
            </a:extLst>
          </p:cNvPr>
          <p:cNvSpPr>
            <a:spLocks noGrp="1"/>
          </p:cNvSpPr>
          <p:nvPr>
            <p:ph type="body" sz="quarter" idx="13"/>
          </p:nvPr>
        </p:nvSpPr>
        <p:spPr>
          <a:xfrm>
            <a:off x="548268" y="2802673"/>
            <a:ext cx="8077200" cy="609600"/>
          </a:xfrm>
        </p:spPr>
        <p:txBody>
          <a:bodyPr/>
          <a:lstStyle/>
          <a:p>
            <a:r>
              <a:rPr lang="en-US" dirty="0"/>
              <a:t>Information and Resources</a:t>
            </a:r>
          </a:p>
        </p:txBody>
      </p:sp>
      <p:sp>
        <p:nvSpPr>
          <p:cNvPr id="4" name="Slide Number Placeholder 3">
            <a:extLst>
              <a:ext uri="{FF2B5EF4-FFF2-40B4-BE49-F238E27FC236}">
                <a16:creationId xmlns:a16="http://schemas.microsoft.com/office/drawing/2014/main" id="{7288B5D6-8B61-7875-1B53-69B2C6A91E55}"/>
              </a:ext>
            </a:extLst>
          </p:cNvPr>
          <p:cNvSpPr>
            <a:spLocks noGrp="1"/>
          </p:cNvSpPr>
          <p:nvPr>
            <p:ph type="sldNum" sz="quarter" idx="15"/>
          </p:nvPr>
        </p:nvSpPr>
        <p:spPr/>
        <p:txBody>
          <a:bodyPr/>
          <a:lstStyle/>
          <a:p>
            <a:fld id="{0E2DE0E9-B8B0-4A67-B6E7-BA2A864CF432}" type="slidenum">
              <a:rPr lang="en-US" altLang="en-US" smtClean="0"/>
              <a:pPr/>
              <a:t>33</a:t>
            </a:fld>
            <a:endParaRPr lang="en-US" altLang="en-US"/>
          </a:p>
        </p:txBody>
      </p:sp>
      <p:pic>
        <p:nvPicPr>
          <p:cNvPr id="11" name="Picture 10">
            <a:extLst>
              <a:ext uri="{FF2B5EF4-FFF2-40B4-BE49-F238E27FC236}">
                <a16:creationId xmlns:a16="http://schemas.microsoft.com/office/drawing/2014/main" id="{58B6E851-26E5-82D2-0804-B750A56A09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 y="3886200"/>
            <a:ext cx="2438400" cy="2438400"/>
          </a:xfrm>
          <a:prstGeom prst="rect">
            <a:avLst/>
          </a:prstGeom>
        </p:spPr>
      </p:pic>
    </p:spTree>
    <p:extLst>
      <p:ext uri="{BB962C8B-B14F-4D97-AF65-F5344CB8AC3E}">
        <p14:creationId xmlns:p14="http://schemas.microsoft.com/office/powerpoint/2010/main" val="398212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2A6142-1A1A-4F08-3882-D91FAC853BB8}"/>
              </a:ext>
            </a:extLst>
          </p:cNvPr>
          <p:cNvSpPr>
            <a:spLocks noGrp="1"/>
          </p:cNvSpPr>
          <p:nvPr>
            <p:ph type="title"/>
          </p:nvPr>
        </p:nvSpPr>
        <p:spPr>
          <a:xfrm>
            <a:off x="228600" y="350838"/>
            <a:ext cx="8229600" cy="563562"/>
          </a:xfrm>
        </p:spPr>
        <p:txBody>
          <a:bodyPr/>
          <a:lstStyle/>
          <a:p>
            <a:r>
              <a:rPr lang="en-US" b="1" dirty="0">
                <a:solidFill>
                  <a:schemeClr val="bg1">
                    <a:lumMod val="50000"/>
                  </a:schemeClr>
                </a:solidFill>
              </a:rPr>
              <a:t>Tools</a:t>
            </a:r>
          </a:p>
        </p:txBody>
      </p:sp>
      <p:sp>
        <p:nvSpPr>
          <p:cNvPr id="13" name="Text Placeholder 2">
            <a:extLst>
              <a:ext uri="{FF2B5EF4-FFF2-40B4-BE49-F238E27FC236}">
                <a16:creationId xmlns:a16="http://schemas.microsoft.com/office/drawing/2014/main" id="{4F15031E-13C9-13C3-0A6B-101665FC9F60}"/>
              </a:ext>
            </a:extLst>
          </p:cNvPr>
          <p:cNvSpPr>
            <a:spLocks noGrp="1"/>
          </p:cNvSpPr>
          <p:nvPr>
            <p:ph sz="quarter" idx="12"/>
          </p:nvPr>
        </p:nvSpPr>
        <p:spPr>
          <a:xfrm>
            <a:off x="381000" y="990600"/>
            <a:ext cx="8534400" cy="5410200"/>
          </a:xfrm>
        </p:spPr>
        <p:txBody>
          <a:bodyPr wrap="square" anchor="t">
            <a:normAutofit/>
          </a:bodyPr>
          <a:lstStyle/>
          <a:p>
            <a:pPr>
              <a:spcAft>
                <a:spcPts val="600"/>
              </a:spcAft>
            </a:pPr>
            <a:r>
              <a:rPr lang="en-US" sz="2800" dirty="0"/>
              <a:t>The </a:t>
            </a:r>
            <a:r>
              <a:rPr lang="en-US" sz="2800" b="0" i="0" dirty="0">
                <a:effectLst/>
              </a:rPr>
              <a:t>“Considerations for Application” section of each guideline recommendation includes tools and expert advice on implementation. </a:t>
            </a:r>
          </a:p>
          <a:p>
            <a:pPr>
              <a:spcAft>
                <a:spcPts val="600"/>
              </a:spcAft>
            </a:pPr>
            <a:endParaRPr lang="en-US" sz="2800" dirty="0"/>
          </a:p>
          <a:p>
            <a:pPr>
              <a:spcAft>
                <a:spcPts val="600"/>
              </a:spcAft>
            </a:pPr>
            <a:r>
              <a:rPr lang="en-US" sz="2800" dirty="0"/>
              <a:t>To assist nutrition and dietetics professionals with implementing evidence-based practice recommendations and clinical practice innovations into daily practice, the Academy developed Implementing Evidence: From Guidelines to Daily Practice. Download it from: </a:t>
            </a:r>
            <a:r>
              <a:rPr lang="en-US" sz="2800" dirty="0">
                <a:hlinkClick r:id="rId2"/>
              </a:rPr>
              <a:t>www.andeal.org/guideline-implementation</a:t>
            </a:r>
            <a:r>
              <a:rPr lang="en-US" sz="2800" dirty="0"/>
              <a:t> </a:t>
            </a:r>
          </a:p>
          <a:p>
            <a:pPr>
              <a:spcAft>
                <a:spcPts val="600"/>
              </a:spcAft>
            </a:pPr>
            <a:endParaRPr lang="en-US" sz="3000" dirty="0"/>
          </a:p>
        </p:txBody>
      </p:sp>
      <p:sp>
        <p:nvSpPr>
          <p:cNvPr id="4" name="Slide Number Placeholder 3">
            <a:extLst>
              <a:ext uri="{FF2B5EF4-FFF2-40B4-BE49-F238E27FC236}">
                <a16:creationId xmlns:a16="http://schemas.microsoft.com/office/drawing/2014/main" id="{6565D46E-D9CF-1774-945A-C9946CAB321B}"/>
              </a:ext>
            </a:extLst>
          </p:cNvPr>
          <p:cNvSpPr>
            <a:spLocks noGrp="1"/>
          </p:cNvSpPr>
          <p:nvPr>
            <p:ph type="sldNum" sz="quarter" idx="14"/>
          </p:nvPr>
        </p:nvSpPr>
        <p:spPr>
          <a:xfrm>
            <a:off x="6781800" y="6477000"/>
            <a:ext cx="2133600" cy="228600"/>
          </a:xfrm>
        </p:spPr>
        <p:txBody>
          <a:bodyPr wrap="square" anchor="ctr">
            <a:normAutofit/>
          </a:bodyPr>
          <a:lstStyle/>
          <a:p>
            <a:pPr>
              <a:lnSpc>
                <a:spcPct val="90000"/>
              </a:lnSpc>
              <a:spcAft>
                <a:spcPts val="600"/>
              </a:spcAft>
            </a:pPr>
            <a:fld id="{B046E05E-401D-4DD5-A5F7-A24D16D1B9E9}" type="slidenum">
              <a:rPr lang="en-US" altLang="en-US" sz="1000" smtClean="0"/>
              <a:pPr>
                <a:lnSpc>
                  <a:spcPct val="90000"/>
                </a:lnSpc>
                <a:spcAft>
                  <a:spcPts val="600"/>
                </a:spcAft>
              </a:pPr>
              <a:t>34</a:t>
            </a:fld>
            <a:endParaRPr lang="en-US" altLang="en-US" sz="1000"/>
          </a:p>
        </p:txBody>
      </p:sp>
      <p:sp>
        <p:nvSpPr>
          <p:cNvPr id="14" name="TextBox 4">
            <a:extLst>
              <a:ext uri="{FF2B5EF4-FFF2-40B4-BE49-F238E27FC236}">
                <a16:creationId xmlns:a16="http://schemas.microsoft.com/office/drawing/2014/main" id="{ADB68AD2-D931-10A9-6097-67786C425196}"/>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4284099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D11642-B87A-9B88-8A74-5BD602A2C22F}"/>
              </a:ext>
            </a:extLst>
          </p:cNvPr>
          <p:cNvSpPr>
            <a:spLocks noGrp="1"/>
          </p:cNvSpPr>
          <p:nvPr>
            <p:ph type="title"/>
          </p:nvPr>
        </p:nvSpPr>
        <p:spPr>
          <a:xfrm>
            <a:off x="381000" y="350838"/>
            <a:ext cx="8077200" cy="563562"/>
          </a:xfrm>
        </p:spPr>
        <p:txBody>
          <a:bodyPr/>
          <a:lstStyle/>
          <a:p>
            <a:r>
              <a:rPr lang="en-US" sz="2800" b="1" dirty="0">
                <a:solidFill>
                  <a:schemeClr val="bg1">
                    <a:lumMod val="50000"/>
                  </a:schemeClr>
                </a:solidFill>
              </a:rPr>
              <a:t>AWM Guideline Resources </a:t>
            </a:r>
            <a:r>
              <a:rPr lang="en-US" sz="2200" dirty="0">
                <a:solidFill>
                  <a:schemeClr val="bg1">
                    <a:lumMod val="50000"/>
                  </a:schemeClr>
                </a:solidFill>
              </a:rPr>
              <a:t>(click on links)</a:t>
            </a:r>
          </a:p>
        </p:txBody>
      </p:sp>
      <p:sp>
        <p:nvSpPr>
          <p:cNvPr id="3" name="Text Placeholder 2">
            <a:extLst>
              <a:ext uri="{FF2B5EF4-FFF2-40B4-BE49-F238E27FC236}">
                <a16:creationId xmlns:a16="http://schemas.microsoft.com/office/drawing/2014/main" id="{C6C40A4C-C482-5A4F-98F5-0228A91CCC40}"/>
              </a:ext>
            </a:extLst>
          </p:cNvPr>
          <p:cNvSpPr>
            <a:spLocks noGrp="1"/>
          </p:cNvSpPr>
          <p:nvPr>
            <p:ph type="body" sz="quarter" idx="12"/>
          </p:nvPr>
        </p:nvSpPr>
        <p:spPr/>
        <p:txBody>
          <a:bodyPr/>
          <a:lstStyle/>
          <a:p>
            <a:pPr lvl="1"/>
            <a:r>
              <a:rPr lang="en-US" sz="2000" dirty="0">
                <a:solidFill>
                  <a:srgbClr val="39683E"/>
                </a:solidFill>
                <a:hlinkClick r:id="rId3"/>
              </a:rPr>
              <a:t>Nutrition Care Process for Overweight and Obesity Figure</a:t>
            </a:r>
            <a:r>
              <a:rPr lang="en-US" sz="2000" dirty="0">
                <a:solidFill>
                  <a:srgbClr val="39683E"/>
                </a:solidFill>
              </a:rPr>
              <a:t> </a:t>
            </a:r>
          </a:p>
          <a:p>
            <a:pPr lvl="1"/>
            <a:r>
              <a:rPr lang="en-US" sz="2000" dirty="0">
                <a:solidFill>
                  <a:srgbClr val="39683E"/>
                </a:solidFill>
                <a:hlinkClick r:id="rId4"/>
              </a:rPr>
              <a:t>Interprofessional Team Figure</a:t>
            </a:r>
            <a:r>
              <a:rPr lang="en-US" sz="2000" dirty="0">
                <a:solidFill>
                  <a:srgbClr val="39683E"/>
                </a:solidFill>
              </a:rPr>
              <a:t> </a:t>
            </a:r>
          </a:p>
          <a:p>
            <a:pPr lvl="1"/>
            <a:r>
              <a:rPr lang="en-US" sz="2000" dirty="0">
                <a:solidFill>
                  <a:srgbClr val="39683E"/>
                </a:solidFill>
                <a:hlinkClick r:id="rId5"/>
              </a:rPr>
              <a:t>Dietary Approaches Table</a:t>
            </a:r>
            <a:endParaRPr lang="en-US" sz="2000" dirty="0">
              <a:solidFill>
                <a:srgbClr val="39683E"/>
              </a:solidFill>
            </a:endParaRPr>
          </a:p>
          <a:p>
            <a:pPr lvl="1"/>
            <a:r>
              <a:rPr lang="en-US" sz="2000" dirty="0">
                <a:solidFill>
                  <a:srgbClr val="39683E"/>
                </a:solidFill>
                <a:hlinkClick r:id="rId6"/>
              </a:rPr>
              <a:t>IDEA Table</a:t>
            </a:r>
            <a:r>
              <a:rPr lang="en-US" sz="2000" dirty="0">
                <a:solidFill>
                  <a:srgbClr val="39683E"/>
                </a:solidFill>
              </a:rPr>
              <a:t> </a:t>
            </a:r>
          </a:p>
          <a:p>
            <a:pPr lvl="1"/>
            <a:r>
              <a:rPr lang="en-US" sz="2000" dirty="0">
                <a:solidFill>
                  <a:srgbClr val="39683E"/>
                </a:solidFill>
              </a:rPr>
              <a:t>Academy of Nutrition and Dietetics 2022 Standards of Practice and Standards of Professional Performance (</a:t>
            </a:r>
            <a:r>
              <a:rPr lang="en-US" sz="2000" dirty="0">
                <a:solidFill>
                  <a:srgbClr val="39683E"/>
                </a:solidFill>
                <a:hlinkClick r:id="rId7"/>
              </a:rPr>
              <a:t>JAND 2022 122(10):1940-1954:E45</a:t>
            </a:r>
            <a:r>
              <a:rPr lang="en-US" sz="2000" dirty="0">
                <a:solidFill>
                  <a:srgbClr val="39683E"/>
                </a:solidFill>
              </a:rPr>
              <a:t>)</a:t>
            </a:r>
          </a:p>
          <a:p>
            <a:pPr lvl="1"/>
            <a:r>
              <a:rPr lang="en-US" sz="2000" dirty="0">
                <a:solidFill>
                  <a:srgbClr val="39683E"/>
                </a:solidFill>
                <a:hlinkClick r:id="rId8"/>
              </a:rPr>
              <a:t>Nutrition Care Manual</a:t>
            </a:r>
            <a:r>
              <a:rPr lang="en-US" sz="2000" dirty="0">
                <a:solidFill>
                  <a:srgbClr val="39683E"/>
                </a:solidFill>
              </a:rPr>
              <a:t> (subscription required)</a:t>
            </a:r>
          </a:p>
          <a:p>
            <a:pPr lvl="1"/>
            <a:r>
              <a:rPr lang="en-US" sz="2000" dirty="0">
                <a:solidFill>
                  <a:srgbClr val="39683E"/>
                </a:solidFill>
                <a:hlinkClick r:id="rId9"/>
              </a:rPr>
              <a:t>Academy of Nutrition and Dietetics Scope of Practice Decision Algorithm </a:t>
            </a:r>
            <a:endParaRPr lang="en-US" sz="2000" dirty="0">
              <a:solidFill>
                <a:srgbClr val="39683E"/>
              </a:solidFill>
            </a:endParaRPr>
          </a:p>
          <a:p>
            <a:pPr lvl="1"/>
            <a:r>
              <a:rPr lang="en-US" sz="2000" dirty="0">
                <a:solidFill>
                  <a:srgbClr val="39683E"/>
                </a:solidFill>
                <a:hlinkClick r:id="rId10"/>
              </a:rPr>
              <a:t>IDEA Resource</a:t>
            </a:r>
            <a:endParaRPr lang="en-US" sz="2000" dirty="0">
              <a:solidFill>
                <a:srgbClr val="39683E"/>
              </a:solidFill>
            </a:endParaRPr>
          </a:p>
          <a:p>
            <a:pPr lvl="1"/>
            <a:r>
              <a:rPr lang="en-US" sz="2000" dirty="0">
                <a:solidFill>
                  <a:srgbClr val="39683E"/>
                </a:solidFill>
                <a:hlinkClick r:id="rId11"/>
              </a:rPr>
              <a:t>Intensive Behavioral Therapy for Obesity</a:t>
            </a:r>
            <a:endParaRPr lang="en-US" sz="2000" dirty="0">
              <a:solidFill>
                <a:srgbClr val="39683E"/>
              </a:solidFill>
            </a:endParaRPr>
          </a:p>
          <a:p>
            <a:pPr lvl="1"/>
            <a:r>
              <a:rPr lang="en-US" sz="2000" dirty="0">
                <a:solidFill>
                  <a:srgbClr val="39683E"/>
                </a:solidFill>
                <a:hlinkClick r:id="rId12"/>
              </a:rPr>
              <a:t>Payment Guidance</a:t>
            </a:r>
            <a:r>
              <a:rPr lang="en-US" sz="2000" dirty="0">
                <a:solidFill>
                  <a:srgbClr val="39683E"/>
                </a:solidFill>
              </a:rPr>
              <a:t> </a:t>
            </a:r>
          </a:p>
          <a:p>
            <a:pPr lvl="1"/>
            <a:r>
              <a:rPr lang="en-US" sz="2000" dirty="0">
                <a:solidFill>
                  <a:srgbClr val="39683E"/>
                </a:solidFill>
                <a:hlinkClick r:id="rId13"/>
              </a:rPr>
              <a:t>National Organization of Blacks in Dietetics and Nutrition Member Resource Library</a:t>
            </a:r>
            <a:endParaRPr lang="en-US" sz="2000" dirty="0">
              <a:solidFill>
                <a:srgbClr val="39683E"/>
              </a:solidFill>
            </a:endParaRPr>
          </a:p>
          <a:p>
            <a:pPr lvl="1"/>
            <a:r>
              <a:rPr lang="en-US" sz="2000" dirty="0">
                <a:solidFill>
                  <a:srgbClr val="39683E"/>
                </a:solidFill>
                <a:hlinkClick r:id="rId14"/>
              </a:rPr>
              <a:t>USDA MyPlate for Adults</a:t>
            </a:r>
            <a:r>
              <a:rPr lang="en-US" sz="2000" dirty="0">
                <a:solidFill>
                  <a:srgbClr val="39683E"/>
                </a:solidFill>
              </a:rPr>
              <a:t> </a:t>
            </a:r>
          </a:p>
        </p:txBody>
      </p:sp>
      <p:sp>
        <p:nvSpPr>
          <p:cNvPr id="4" name="Slide Number Placeholder 3">
            <a:extLst>
              <a:ext uri="{FF2B5EF4-FFF2-40B4-BE49-F238E27FC236}">
                <a16:creationId xmlns:a16="http://schemas.microsoft.com/office/drawing/2014/main" id="{F18C6A15-757C-540A-8E14-F5BE623B648C}"/>
              </a:ext>
            </a:extLst>
          </p:cNvPr>
          <p:cNvSpPr>
            <a:spLocks noGrp="1"/>
          </p:cNvSpPr>
          <p:nvPr>
            <p:ph type="sldNum" sz="quarter" idx="14"/>
          </p:nvPr>
        </p:nvSpPr>
        <p:spPr/>
        <p:txBody>
          <a:bodyPr/>
          <a:lstStyle/>
          <a:p>
            <a:fld id="{B046E05E-401D-4DD5-A5F7-A24D16D1B9E9}" type="slidenum">
              <a:rPr lang="en-US" altLang="en-US" smtClean="0"/>
              <a:pPr/>
              <a:t>35</a:t>
            </a:fld>
            <a:endParaRPr lang="en-US" altLang="en-US"/>
          </a:p>
        </p:txBody>
      </p:sp>
      <p:sp>
        <p:nvSpPr>
          <p:cNvPr id="6" name="TextBox 4">
            <a:extLst>
              <a:ext uri="{FF2B5EF4-FFF2-40B4-BE49-F238E27FC236}">
                <a16:creationId xmlns:a16="http://schemas.microsoft.com/office/drawing/2014/main" id="{556496AE-34EA-A994-C072-AEC19EDFA452}"/>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extLst>
      <p:ext uri="{BB962C8B-B14F-4D97-AF65-F5344CB8AC3E}">
        <p14:creationId xmlns:p14="http://schemas.microsoft.com/office/powerpoint/2010/main" val="1654218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D1D7B-AC3F-5C81-0286-D6BFC535AF1E}"/>
              </a:ext>
            </a:extLst>
          </p:cNvPr>
          <p:cNvSpPr>
            <a:spLocks noGrp="1"/>
          </p:cNvSpPr>
          <p:nvPr>
            <p:ph type="body" sz="quarter" idx="12"/>
          </p:nvPr>
        </p:nvSpPr>
        <p:spPr>
          <a:xfrm>
            <a:off x="457200" y="2590800"/>
            <a:ext cx="4114800" cy="685800"/>
          </a:xfrm>
        </p:spPr>
        <p:txBody>
          <a:bodyPr/>
          <a:lstStyle/>
          <a:p>
            <a:r>
              <a:rPr lang="en-US" sz="3800" b="1" dirty="0"/>
              <a:t>Guideline Development</a:t>
            </a:r>
          </a:p>
        </p:txBody>
      </p:sp>
      <p:sp>
        <p:nvSpPr>
          <p:cNvPr id="4" name="Slide Number Placeholder 3">
            <a:extLst>
              <a:ext uri="{FF2B5EF4-FFF2-40B4-BE49-F238E27FC236}">
                <a16:creationId xmlns:a16="http://schemas.microsoft.com/office/drawing/2014/main" id="{359B4776-1735-8BDF-9732-5984B2A9B5EF}"/>
              </a:ext>
            </a:extLst>
          </p:cNvPr>
          <p:cNvSpPr>
            <a:spLocks noGrp="1"/>
          </p:cNvSpPr>
          <p:nvPr>
            <p:ph type="sldNum" sz="quarter" idx="15"/>
          </p:nvPr>
        </p:nvSpPr>
        <p:spPr/>
        <p:txBody>
          <a:bodyPr/>
          <a:lstStyle/>
          <a:p>
            <a:fld id="{0E2DE0E9-B8B0-4A67-B6E7-BA2A864CF432}" type="slidenum">
              <a:rPr lang="en-US" altLang="en-US" smtClean="0"/>
              <a:pPr/>
              <a:t>36</a:t>
            </a:fld>
            <a:endParaRPr lang="en-US" altLang="en-US"/>
          </a:p>
        </p:txBody>
      </p:sp>
      <p:pic>
        <p:nvPicPr>
          <p:cNvPr id="6" name="Picture 5" descr="Icon&#10;&#10;Description automatically generated">
            <a:extLst>
              <a:ext uri="{FF2B5EF4-FFF2-40B4-BE49-F238E27FC236}">
                <a16:creationId xmlns:a16="http://schemas.microsoft.com/office/drawing/2014/main" id="{6FF71968-BDC8-7FAF-B87A-2EBE3AFAFD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7800" y="2057400"/>
            <a:ext cx="3534426" cy="3534426"/>
          </a:xfrm>
          <a:prstGeom prst="rect">
            <a:avLst/>
          </a:prstGeom>
        </p:spPr>
      </p:pic>
    </p:spTree>
    <p:extLst>
      <p:ext uri="{BB962C8B-B14F-4D97-AF65-F5344CB8AC3E}">
        <p14:creationId xmlns:p14="http://schemas.microsoft.com/office/powerpoint/2010/main" val="1091591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B73A-7E30-1C94-074E-6CAA92325A91}"/>
              </a:ext>
            </a:extLst>
          </p:cNvPr>
          <p:cNvSpPr>
            <a:spLocks noGrp="1"/>
          </p:cNvSpPr>
          <p:nvPr>
            <p:ph type="title"/>
          </p:nvPr>
        </p:nvSpPr>
        <p:spPr/>
        <p:txBody>
          <a:bodyPr/>
          <a:lstStyle/>
          <a:p>
            <a:r>
              <a:rPr lang="en-US" b="1" dirty="0">
                <a:solidFill>
                  <a:schemeClr val="bg1">
                    <a:lumMod val="50000"/>
                  </a:schemeClr>
                </a:solidFill>
              </a:rPr>
              <a:t>Guideline Methods</a:t>
            </a:r>
          </a:p>
        </p:txBody>
      </p:sp>
      <p:sp>
        <p:nvSpPr>
          <p:cNvPr id="3" name="Text Placeholder 2">
            <a:extLst>
              <a:ext uri="{FF2B5EF4-FFF2-40B4-BE49-F238E27FC236}">
                <a16:creationId xmlns:a16="http://schemas.microsoft.com/office/drawing/2014/main" id="{8C923F89-71C6-9F91-C248-6B4621BC6292}"/>
              </a:ext>
            </a:extLst>
          </p:cNvPr>
          <p:cNvSpPr>
            <a:spLocks noGrp="1"/>
          </p:cNvSpPr>
          <p:nvPr>
            <p:ph type="body" sz="quarter" idx="12"/>
          </p:nvPr>
        </p:nvSpPr>
        <p:spPr>
          <a:xfrm>
            <a:off x="381000" y="990600"/>
            <a:ext cx="8534400" cy="5410200"/>
          </a:xfrm>
        </p:spPr>
        <p:txBody>
          <a:bodyPr/>
          <a:lstStyle/>
          <a:p>
            <a:r>
              <a:rPr lang="en-US" sz="2400" dirty="0"/>
              <a:t>The methodology for this project was developed using the process of the Academy of Nutrition and Dietetics,</a:t>
            </a:r>
            <a:r>
              <a:rPr lang="en-US" sz="2400" baseline="30000" dirty="0"/>
              <a:t>1,2</a:t>
            </a:r>
            <a:r>
              <a:rPr lang="en-US" sz="2400" dirty="0"/>
              <a:t> in accordance with the Standards for Developing Clinical Practice Guidelines from the National Academy of Science using grading and guideline development tools from the GRADE (Grading of Recommendations Assessment, Development and Evaluation) group.</a:t>
            </a:r>
            <a:r>
              <a:rPr lang="en-US" sz="2400" baseline="30000" dirty="0"/>
              <a:t>3,4</a:t>
            </a:r>
          </a:p>
          <a:p>
            <a:endParaRPr lang="en-US" sz="2400" dirty="0"/>
          </a:p>
          <a:p>
            <a:r>
              <a:rPr lang="en-US" sz="2400" dirty="0"/>
              <a:t>Visit the EAL for the complete AWM guideline </a:t>
            </a:r>
            <a:r>
              <a:rPr lang="en-US" sz="2400" dirty="0">
                <a:hlinkClick r:id="rId2"/>
              </a:rPr>
              <a:t>methods</a:t>
            </a:r>
            <a:r>
              <a:rPr lang="en-US" sz="2400" dirty="0"/>
              <a:t>.</a:t>
            </a:r>
          </a:p>
          <a:p>
            <a:endParaRPr lang="en-US" sz="2400" dirty="0"/>
          </a:p>
          <a:p>
            <a:pPr>
              <a:buFont typeface="+mj-lt"/>
              <a:buAutoNum type="arabicPeriod"/>
            </a:pPr>
            <a:r>
              <a:rPr lang="en-US" sz="1200" dirty="0"/>
              <a:t>Handu D, Moloney L, Wolfram T, Ziegler P, Acosta A, Steiber A. Academy of Nutrition and Dietetics Methodology for Conducting Systematic Reviews for the Evidence Analysis Library.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2016;116(2):311-318.</a:t>
            </a:r>
          </a:p>
          <a:p>
            <a:pPr>
              <a:buFont typeface="+mj-lt"/>
              <a:buAutoNum type="arabicPeriod"/>
            </a:pPr>
            <a:r>
              <a:rPr lang="en-US" sz="1200" dirty="0"/>
              <a:t>Papoutsakis C, Moloney L, Sinley RC, Acosta A, Handu D, Steiber AL. Academy of Nutrition and Dietetics Methodology for Developing Evidence-Based Nutrition Practice Guidelines. </a:t>
            </a:r>
            <a:r>
              <a:rPr lang="en-US" sz="1200" i="1" dirty="0"/>
              <a:t>J </a:t>
            </a:r>
            <a:r>
              <a:rPr lang="en-US" sz="1200" i="1" dirty="0" err="1"/>
              <a:t>Acad</a:t>
            </a:r>
            <a:r>
              <a:rPr lang="en-US" sz="1200" i="1" dirty="0"/>
              <a:t> </a:t>
            </a:r>
            <a:r>
              <a:rPr lang="en-US" sz="1200" i="1" dirty="0" err="1"/>
              <a:t>Nutr</a:t>
            </a:r>
            <a:r>
              <a:rPr lang="en-US" sz="1200" i="1" dirty="0"/>
              <a:t> Diet</a:t>
            </a:r>
            <a:r>
              <a:rPr lang="en-US" sz="1200" dirty="0"/>
              <a:t>. 2017;117(5):794-804.</a:t>
            </a:r>
          </a:p>
          <a:p>
            <a:pPr>
              <a:buFont typeface="+mj-lt"/>
              <a:buAutoNum type="arabicPeriod"/>
            </a:pPr>
            <a:r>
              <a:rPr lang="en-US" sz="1200" dirty="0"/>
              <a:t>The GRADE Working Group. GRADE handbook for grading quality of evidence and strength of recommendations. Cochrane Collaboration. https://gdt.gradepro.org/app/handbook/handbook.html. Published 2013. Updated October 2013. </a:t>
            </a:r>
          </a:p>
          <a:p>
            <a:pPr>
              <a:buFont typeface="+mj-lt"/>
              <a:buAutoNum type="arabicPeriod"/>
            </a:pPr>
            <a:r>
              <a:rPr lang="en-US" sz="1200" dirty="0"/>
              <a:t>Collaboration TC. Cochrane Handbook for Systematic Reviews of Interventions Version 5.1.0 [updated March 2011]. . In: Higgins JPT </a:t>
            </a:r>
            <a:r>
              <a:rPr lang="en-US" sz="1200" dirty="0" err="1"/>
              <a:t>GSe</a:t>
            </a:r>
            <a:r>
              <a:rPr lang="en-US" sz="1200" dirty="0"/>
              <a:t>, ed.</a:t>
            </a:r>
          </a:p>
        </p:txBody>
      </p:sp>
      <p:sp>
        <p:nvSpPr>
          <p:cNvPr id="4" name="Slide Number Placeholder 3">
            <a:extLst>
              <a:ext uri="{FF2B5EF4-FFF2-40B4-BE49-F238E27FC236}">
                <a16:creationId xmlns:a16="http://schemas.microsoft.com/office/drawing/2014/main" id="{078907BB-1F72-D652-A3A8-8A5403393966}"/>
              </a:ext>
            </a:extLst>
          </p:cNvPr>
          <p:cNvSpPr>
            <a:spLocks noGrp="1"/>
          </p:cNvSpPr>
          <p:nvPr>
            <p:ph type="sldNum" sz="quarter" idx="14"/>
          </p:nvPr>
        </p:nvSpPr>
        <p:spPr/>
        <p:txBody>
          <a:bodyPr/>
          <a:lstStyle/>
          <a:p>
            <a:fld id="{B046E05E-401D-4DD5-A5F7-A24D16D1B9E9}" type="slidenum">
              <a:rPr lang="en-US" altLang="en-US" smtClean="0"/>
              <a:pPr/>
              <a:t>37</a:t>
            </a:fld>
            <a:endParaRPr lang="en-US" altLang="en-US"/>
          </a:p>
        </p:txBody>
      </p:sp>
    </p:spTree>
    <p:extLst>
      <p:ext uri="{BB962C8B-B14F-4D97-AF65-F5344CB8AC3E}">
        <p14:creationId xmlns:p14="http://schemas.microsoft.com/office/powerpoint/2010/main" val="3963934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7F73EF4-DF17-4BA6-B802-916BC0C4CD5B}"/>
              </a:ext>
            </a:extLst>
          </p:cNvPr>
          <p:cNvSpPr>
            <a:spLocks noGrp="1" noRot="1" noChangeArrowheads="1"/>
          </p:cNvSpPr>
          <p:nvPr>
            <p:ph type="title"/>
          </p:nvPr>
        </p:nvSpPr>
        <p:spPr>
          <a:xfrm>
            <a:off x="152400" y="228600"/>
            <a:ext cx="8229600" cy="728663"/>
          </a:xfrm>
        </p:spPr>
        <p:txBody>
          <a:bodyPr/>
          <a:lstStyle/>
          <a:p>
            <a:pPr eaLnBrk="1" hangingPunct="1">
              <a:defRPr/>
            </a:pPr>
            <a:r>
              <a:rPr lang="en-US" altLang="en-US" sz="2600" b="1" dirty="0">
                <a:solidFill>
                  <a:schemeClr val="bg1">
                    <a:lumMod val="50000"/>
                  </a:schemeClr>
                </a:solidFill>
              </a:rPr>
              <a:t>Adult Weight Management (2022) Team</a:t>
            </a:r>
          </a:p>
        </p:txBody>
      </p:sp>
      <p:sp>
        <p:nvSpPr>
          <p:cNvPr id="77827" name="Rectangle 3">
            <a:extLst>
              <a:ext uri="{FF2B5EF4-FFF2-40B4-BE49-F238E27FC236}">
                <a16:creationId xmlns:a16="http://schemas.microsoft.com/office/drawing/2014/main" id="{08809C90-56D7-B834-851F-4F9E0CEC3F38}"/>
              </a:ext>
            </a:extLst>
          </p:cNvPr>
          <p:cNvSpPr>
            <a:spLocks noGrp="1" noChangeArrowheads="1"/>
          </p:cNvSpPr>
          <p:nvPr>
            <p:ph type="body" idx="4294967295"/>
          </p:nvPr>
        </p:nvSpPr>
        <p:spPr>
          <a:xfrm>
            <a:off x="457200" y="957262"/>
            <a:ext cx="8051180" cy="5062537"/>
          </a:xfrm>
        </p:spPr>
        <p:txBody>
          <a:bodyPr/>
          <a:lstStyle/>
          <a:p>
            <a:pPr marL="0" indent="0">
              <a:defRPr/>
            </a:pPr>
            <a:r>
              <a:rPr lang="en-US" sz="1800" b="1" dirty="0"/>
              <a:t>Expert Panel Workgroup</a:t>
            </a:r>
          </a:p>
          <a:p>
            <a:pPr>
              <a:buFont typeface="Arial" panose="020B0604020202020204" pitchFamily="34" charset="0"/>
              <a:buChar char="•"/>
              <a:defRPr/>
            </a:pPr>
            <a:r>
              <a:rPr lang="en-US" sz="1800" dirty="0"/>
              <a:t>Maria E. Morgan-Bathke, MBA, PhD, RDN, CD, FAND, Chair</a:t>
            </a:r>
          </a:p>
          <a:p>
            <a:pPr>
              <a:buFont typeface="Arial" panose="020B0604020202020204" pitchFamily="34" charset="0"/>
              <a:buChar char="•"/>
              <a:defRPr/>
            </a:pPr>
            <a:r>
              <a:rPr lang="en-US" sz="1800" dirty="0"/>
              <a:t>Suzanne </a:t>
            </a:r>
            <a:r>
              <a:rPr lang="en-US" sz="1800" dirty="0" err="1"/>
              <a:t>Domel</a:t>
            </a:r>
            <a:r>
              <a:rPr lang="en-US" sz="1800" dirty="0"/>
              <a:t> Baxter, PhD, RD, LD, FADA, FAND</a:t>
            </a:r>
          </a:p>
          <a:p>
            <a:pPr>
              <a:buFont typeface="Arial" panose="020B0604020202020204" pitchFamily="34" charset="0"/>
              <a:buChar char="•"/>
              <a:defRPr/>
            </a:pPr>
            <a:r>
              <a:rPr lang="en-US" sz="1800" dirty="0"/>
              <a:t>Tanya M. Halliday, PhD, RD</a:t>
            </a:r>
          </a:p>
          <a:p>
            <a:pPr>
              <a:buFont typeface="Arial" panose="020B0604020202020204" pitchFamily="34" charset="0"/>
              <a:buChar char="•"/>
              <a:defRPr/>
            </a:pPr>
            <a:r>
              <a:rPr lang="en-US" sz="1800" dirty="0"/>
              <a:t>Amanda I. Lynch, PhD, RDN</a:t>
            </a:r>
          </a:p>
          <a:p>
            <a:pPr>
              <a:buFont typeface="Arial" panose="020B0604020202020204" pitchFamily="34" charset="0"/>
              <a:buChar char="•"/>
              <a:defRPr/>
            </a:pPr>
            <a:r>
              <a:rPr lang="en-US" sz="1800" dirty="0"/>
              <a:t>Neal G. Malik, DrPH, MPH, RDN, CHES, ACSM-EP</a:t>
            </a:r>
          </a:p>
          <a:p>
            <a:pPr>
              <a:buFont typeface="Arial" panose="020B0604020202020204" pitchFamily="34" charset="0"/>
              <a:buChar char="•"/>
              <a:defRPr/>
            </a:pPr>
            <a:r>
              <a:rPr lang="en-US" sz="1800" dirty="0"/>
              <a:t>Hollie A. Raynor, PhD, RDN</a:t>
            </a:r>
          </a:p>
          <a:p>
            <a:pPr marL="0" indent="0">
              <a:defRPr/>
            </a:pPr>
            <a:endParaRPr lang="en-US" sz="1800" dirty="0"/>
          </a:p>
          <a:p>
            <a:pPr marL="0" indent="0">
              <a:defRPr/>
            </a:pPr>
            <a:endParaRPr lang="en-US" sz="1800" dirty="0"/>
          </a:p>
          <a:p>
            <a:pPr marL="0" indent="0">
              <a:defRPr/>
            </a:pPr>
            <a:r>
              <a:rPr lang="en-US" sz="1800" b="1" dirty="0"/>
              <a:t>Project Leaders</a:t>
            </a:r>
            <a:endParaRPr lang="en-US" sz="1800" dirty="0"/>
          </a:p>
          <a:p>
            <a:pPr marL="285750" indent="-285750">
              <a:buFont typeface="Arial" panose="020B0604020202020204" pitchFamily="34" charset="0"/>
              <a:buChar char="•"/>
              <a:defRPr/>
            </a:pPr>
            <a:r>
              <a:rPr lang="en-US" sz="1800" dirty="0"/>
              <a:t>Mary R. Rozga, PhD, RDN, Project Manager</a:t>
            </a:r>
          </a:p>
          <a:p>
            <a:pPr marL="285750" indent="-285750">
              <a:buFont typeface="Arial" panose="020B0604020202020204" pitchFamily="34" charset="0"/>
              <a:buChar char="•"/>
              <a:defRPr/>
            </a:pPr>
            <a:r>
              <a:rPr lang="en-US" sz="1800" dirty="0"/>
              <a:t>Jessica Garay, PhD, RDN, CSCS, FAND, Lead Analyst</a:t>
            </a:r>
          </a:p>
          <a:p>
            <a:pPr marL="285750" indent="-285750">
              <a:buFont typeface="Arial" panose="020B0604020202020204" pitchFamily="34" charset="0"/>
              <a:buChar char="•"/>
              <a:defRPr/>
            </a:pPr>
            <a:r>
              <a:rPr lang="en-US" sz="1800" dirty="0"/>
              <a:t>Deepa Handu, PhD, RDN, Methodologist</a:t>
            </a:r>
          </a:p>
          <a:p>
            <a:pPr marL="285750" indent="-285750">
              <a:buFont typeface="Arial" panose="020B0604020202020204" pitchFamily="34" charset="0"/>
              <a:buChar char="•"/>
              <a:defRPr/>
            </a:pPr>
            <a:r>
              <a:rPr lang="en-US" sz="1800" dirty="0"/>
              <a:t>Amanda Wanner, MLIS, AHIP, Information Specialist</a:t>
            </a:r>
          </a:p>
          <a:p>
            <a:pPr marL="285750" indent="-285750">
              <a:buFont typeface="Arial" panose="020B0604020202020204" pitchFamily="34" charset="0"/>
              <a:buChar char="•"/>
              <a:defRPr/>
            </a:pPr>
            <a:endParaRPr lang="en-US" sz="1800" dirty="0"/>
          </a:p>
          <a:p>
            <a:pPr marL="0" indent="0">
              <a:defRPr/>
            </a:pPr>
            <a:r>
              <a:rPr lang="en-US" sz="1200" i="1" dirty="0"/>
              <a:t>Visit the EAL for workgroup member affiliations and potential conflict of interest disclosures. </a:t>
            </a:r>
          </a:p>
        </p:txBody>
      </p:sp>
      <p:sp>
        <p:nvSpPr>
          <p:cNvPr id="81924" name="Slide Number Placeholder 4">
            <a:extLst>
              <a:ext uri="{FF2B5EF4-FFF2-40B4-BE49-F238E27FC236}">
                <a16:creationId xmlns:a16="http://schemas.microsoft.com/office/drawing/2014/main" id="{6D80D540-E5F7-4255-6F34-B0D76F149B43}"/>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0CC60CB3-B8C5-4C93-8197-4F61A7AA2DD7}" type="slidenum">
              <a:rPr lang="en-US" altLang="en-US" sz="1200">
                <a:solidFill>
                  <a:srgbClr val="717171"/>
                </a:solidFill>
                <a:latin typeface="Arial" panose="020B0604020202020204" pitchFamily="34" charset="0"/>
              </a:rPr>
              <a:pPr>
                <a:buFontTx/>
                <a:buNone/>
              </a:pPr>
              <a:t>38</a:t>
            </a:fld>
            <a:endParaRPr lang="en-US" altLang="en-US" sz="1200">
              <a:solidFill>
                <a:srgbClr val="717171"/>
              </a:solidFill>
              <a:latin typeface="Arial" panose="020B0604020202020204" pitchFamily="34" charset="0"/>
            </a:endParaRPr>
          </a:p>
        </p:txBody>
      </p:sp>
      <p:sp>
        <p:nvSpPr>
          <p:cNvPr id="81925" name="TextBox 4">
            <a:extLst>
              <a:ext uri="{FF2B5EF4-FFF2-40B4-BE49-F238E27FC236}">
                <a16:creationId xmlns:a16="http://schemas.microsoft.com/office/drawing/2014/main" id="{AC4C57C7-AAB6-6C11-92FA-AC02094FB642}"/>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75C3347-6AE0-1BB5-5604-B82C128E83EA}"/>
              </a:ext>
            </a:extLst>
          </p:cNvPr>
          <p:cNvSpPr>
            <a:spLocks noGrp="1"/>
          </p:cNvSpPr>
          <p:nvPr>
            <p:ph type="title"/>
          </p:nvPr>
        </p:nvSpPr>
        <p:spPr/>
        <p:txBody>
          <a:bodyPr/>
          <a:lstStyle/>
          <a:p>
            <a:pPr>
              <a:defRPr/>
            </a:pPr>
            <a:r>
              <a:rPr lang="en-US" altLang="en-US" b="1" dirty="0">
                <a:solidFill>
                  <a:schemeClr val="bg1">
                    <a:lumMod val="50000"/>
                  </a:schemeClr>
                </a:solidFill>
              </a:rPr>
              <a:t>Major Recommendations</a:t>
            </a:r>
          </a:p>
        </p:txBody>
      </p:sp>
      <p:sp>
        <p:nvSpPr>
          <p:cNvPr id="83971" name="Text Placeholder 2">
            <a:extLst>
              <a:ext uri="{FF2B5EF4-FFF2-40B4-BE49-F238E27FC236}">
                <a16:creationId xmlns:a16="http://schemas.microsoft.com/office/drawing/2014/main" id="{4DAEC0D7-BDA0-0E9F-2C2E-00E582FACF32}"/>
              </a:ext>
            </a:extLst>
          </p:cNvPr>
          <p:cNvSpPr>
            <a:spLocks noGrp="1"/>
          </p:cNvSpPr>
          <p:nvPr>
            <p:ph type="body" sz="quarter" idx="12"/>
          </p:nvPr>
        </p:nvSpPr>
        <p:spPr>
          <a:xfrm>
            <a:off x="228600" y="990600"/>
            <a:ext cx="8686800" cy="2971800"/>
          </a:xfrm>
        </p:spPr>
        <p:txBody>
          <a:bodyPr/>
          <a:lstStyle/>
          <a:p>
            <a:pPr marL="0" indent="0"/>
            <a:r>
              <a:rPr lang="en-US" altLang="en-US" sz="2400"/>
              <a:t>This presentation consisted of the Executive Summary of Recommendations for the Academy of Nutrition and Dietetics </a:t>
            </a:r>
            <a:r>
              <a:rPr lang="en-US" altLang="en-US" sz="2400" b="1"/>
              <a:t>Adult Weight Management (AWM) </a:t>
            </a:r>
            <a:r>
              <a:rPr lang="en-US" altLang="en-US" sz="2400"/>
              <a:t>Evidence-Based Nutrition Practice Guideline. </a:t>
            </a:r>
          </a:p>
          <a:p>
            <a:pPr marL="0" indent="0"/>
            <a:endParaRPr lang="en-US" altLang="en-US" sz="2400"/>
          </a:p>
          <a:p>
            <a:pPr marL="0" indent="0"/>
            <a:r>
              <a:rPr lang="en-US" altLang="en-US" sz="2400"/>
              <a:t>The Major Recommendations and more detail (including the evidence analysis supporting these recommendations) is available for free to Academy members and EAL subscribers.</a:t>
            </a:r>
          </a:p>
          <a:p>
            <a:pPr marL="0" indent="0"/>
            <a:r>
              <a:rPr lang="en-US" altLang="en-US" sz="2400"/>
              <a:t>                                                        </a:t>
            </a:r>
          </a:p>
        </p:txBody>
      </p:sp>
      <p:sp>
        <p:nvSpPr>
          <p:cNvPr id="83972" name="Slide Number Placeholder 3">
            <a:extLst>
              <a:ext uri="{FF2B5EF4-FFF2-40B4-BE49-F238E27FC236}">
                <a16:creationId xmlns:a16="http://schemas.microsoft.com/office/drawing/2014/main" id="{32BEF635-8D43-4B81-704D-5D7073EB0DF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EA8F3E-8750-48EF-A579-E61DE9DBA8C3}" type="slidenum">
              <a:rPr lang="en-US" altLang="en-US">
                <a:solidFill>
                  <a:srgbClr val="717171"/>
                </a:solidFill>
                <a:latin typeface="Tahoma" panose="020B0604030504040204" pitchFamily="34" charset="0"/>
                <a:cs typeface="Tahoma" panose="020B0604030504040204" pitchFamily="34" charset="0"/>
              </a:rPr>
              <a:pPr/>
              <a:t>39</a:t>
            </a:fld>
            <a:endParaRPr lang="en-US" altLang="en-US">
              <a:solidFill>
                <a:srgbClr val="717171"/>
              </a:solidFill>
              <a:latin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43E7E117-95B7-F53B-344A-95FC658177D2}"/>
              </a:ext>
            </a:extLst>
          </p:cNvPr>
          <p:cNvPicPr>
            <a:picLocks noChangeAspect="1"/>
          </p:cNvPicPr>
          <p:nvPr/>
        </p:nvPicPr>
        <p:blipFill>
          <a:blip r:embed="rId2"/>
          <a:stretch>
            <a:fillRect/>
          </a:stretch>
        </p:blipFill>
        <p:spPr>
          <a:xfrm>
            <a:off x="533400" y="4114800"/>
            <a:ext cx="4375150" cy="2193925"/>
          </a:xfrm>
          <a:prstGeom prst="rect">
            <a:avLst/>
          </a:prstGeom>
          <a:ln>
            <a:noFill/>
          </a:ln>
          <a:effectLst>
            <a:outerShdw blurRad="292100" dist="139700" dir="2700000" algn="tl" rotWithShape="0">
              <a:srgbClr val="333333">
                <a:alpha val="65000"/>
              </a:srgbClr>
            </a:outerShdw>
          </a:effectLst>
        </p:spPr>
      </p:pic>
      <p:sp>
        <p:nvSpPr>
          <p:cNvPr id="83974" name="TextBox 5">
            <a:extLst>
              <a:ext uri="{FF2B5EF4-FFF2-40B4-BE49-F238E27FC236}">
                <a16:creationId xmlns:a16="http://schemas.microsoft.com/office/drawing/2014/main" id="{09560432-691E-4953-4A6E-ABB61716E2E1}"/>
              </a:ext>
            </a:extLst>
          </p:cNvPr>
          <p:cNvSpPr txBox="1">
            <a:spLocks noChangeArrowheads="1"/>
          </p:cNvSpPr>
          <p:nvPr/>
        </p:nvSpPr>
        <p:spPr bwMode="auto">
          <a:xfrm>
            <a:off x="5486400" y="4800600"/>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hlinkClick r:id="rId3"/>
              </a:rPr>
              <a:t>www.andeal.org</a:t>
            </a:r>
            <a:r>
              <a:rPr lang="en-US" altLang="en-US"/>
              <a:t> </a:t>
            </a:r>
          </a:p>
        </p:txBody>
      </p:sp>
      <p:sp>
        <p:nvSpPr>
          <p:cNvPr id="83975" name="TextBox 4">
            <a:extLst>
              <a:ext uri="{FF2B5EF4-FFF2-40B4-BE49-F238E27FC236}">
                <a16:creationId xmlns:a16="http://schemas.microsoft.com/office/drawing/2014/main" id="{377978C0-13C8-BEC3-55FD-969D1C153741}"/>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7CFC8390-2F1A-94C0-988F-5A8DD9B5C028}"/>
              </a:ext>
            </a:extLst>
          </p:cNvPr>
          <p:cNvSpPr>
            <a:spLocks noGrp="1" noChangeArrowheads="1"/>
          </p:cNvSpPr>
          <p:nvPr>
            <p:ph type="body" idx="4294967295"/>
          </p:nvPr>
        </p:nvSpPr>
        <p:spPr>
          <a:xfrm>
            <a:off x="304800" y="1143000"/>
            <a:ext cx="8229600" cy="5334000"/>
          </a:xfrm>
        </p:spPr>
        <p:txBody>
          <a:bodyPr/>
          <a:lstStyle/>
          <a:p>
            <a:pPr marL="457200" indent="-457200" eaLnBrk="1" hangingPunct="1">
              <a:buFont typeface="Arial" panose="020B0604020202020204" pitchFamily="34" charset="0"/>
              <a:buChar char="•"/>
              <a:defRPr/>
            </a:pPr>
            <a:r>
              <a:rPr lang="en-US" altLang="en-US" sz="3000" dirty="0"/>
              <a:t>Adults (≥18 years of age) </a:t>
            </a:r>
          </a:p>
          <a:p>
            <a:pPr marL="457200" indent="-457200" eaLnBrk="1" hangingPunct="1">
              <a:buFont typeface="Arial" panose="020B0604020202020204" pitchFamily="34" charset="0"/>
              <a:buChar char="•"/>
              <a:defRPr/>
            </a:pPr>
            <a:r>
              <a:rPr lang="en-US" altLang="en-US" sz="3000" dirty="0"/>
              <a:t>Male and Female</a:t>
            </a:r>
          </a:p>
          <a:p>
            <a:pPr algn="ctr" eaLnBrk="1" hangingPunct="1">
              <a:buFont typeface="Wingdings" panose="05000000000000000000" pitchFamily="2" charset="2"/>
              <a:buNone/>
              <a:defRPr/>
            </a:pPr>
            <a:endParaRPr lang="en-US" altLang="en-US" sz="3000" b="1" dirty="0"/>
          </a:p>
          <a:p>
            <a:pPr algn="ctr" eaLnBrk="1" hangingPunct="1">
              <a:buFont typeface="Wingdings" panose="05000000000000000000" pitchFamily="2" charset="2"/>
              <a:buNone/>
              <a:defRPr/>
            </a:pPr>
            <a:r>
              <a:rPr lang="en-US" altLang="en-US" sz="3000" b="1" dirty="0">
                <a:solidFill>
                  <a:schemeClr val="accent4">
                    <a:lumMod val="50000"/>
                  </a:schemeClr>
                </a:solidFill>
              </a:rPr>
              <a:t>Target Population Description</a:t>
            </a:r>
          </a:p>
          <a:p>
            <a:pPr algn="ctr" eaLnBrk="1" hangingPunct="1">
              <a:buFont typeface="Wingdings" panose="05000000000000000000" pitchFamily="2" charset="2"/>
              <a:buNone/>
              <a:defRPr/>
            </a:pPr>
            <a:r>
              <a:rPr lang="en-US" altLang="en-US" sz="2800" dirty="0"/>
              <a:t>Overweight/obese Adults (BMI ≥25 kg/m</a:t>
            </a:r>
            <a:r>
              <a:rPr lang="en-US" altLang="en-US" sz="2800" baseline="30000" dirty="0"/>
              <a:t>2 </a:t>
            </a:r>
            <a:r>
              <a:rPr lang="en-US" altLang="en-US" sz="2800" dirty="0"/>
              <a:t>or as defined for specific adult populations) including those with cardiometabolic disease such as type 2 diabetes mellitus or cardiovascular disease. </a:t>
            </a:r>
            <a:endParaRPr lang="en-US" altLang="en-US" sz="2800" baseline="30000" dirty="0"/>
          </a:p>
        </p:txBody>
      </p:sp>
      <p:sp>
        <p:nvSpPr>
          <p:cNvPr id="21507" name="Title 5">
            <a:extLst>
              <a:ext uri="{FF2B5EF4-FFF2-40B4-BE49-F238E27FC236}">
                <a16:creationId xmlns:a16="http://schemas.microsoft.com/office/drawing/2014/main" id="{217AB778-3BCE-2CDC-4DBC-45E3521B3BAD}"/>
              </a:ext>
            </a:extLst>
          </p:cNvPr>
          <p:cNvSpPr>
            <a:spLocks noGrp="1"/>
          </p:cNvSpPr>
          <p:nvPr>
            <p:ph type="title"/>
          </p:nvPr>
        </p:nvSpPr>
        <p:spPr/>
        <p:txBody>
          <a:bodyPr/>
          <a:lstStyle/>
          <a:p>
            <a:pPr>
              <a:defRPr/>
            </a:pPr>
            <a:r>
              <a:rPr lang="en-US" altLang="en-US" sz="3200" b="1" dirty="0">
                <a:solidFill>
                  <a:schemeClr val="bg1">
                    <a:lumMod val="50000"/>
                  </a:schemeClr>
                </a:solidFill>
              </a:rPr>
              <a:t>Target Population</a:t>
            </a:r>
          </a:p>
        </p:txBody>
      </p:sp>
      <p:sp>
        <p:nvSpPr>
          <p:cNvPr id="21508" name="Slide Number Placeholder 5">
            <a:extLst>
              <a:ext uri="{FF2B5EF4-FFF2-40B4-BE49-F238E27FC236}">
                <a16:creationId xmlns:a16="http://schemas.microsoft.com/office/drawing/2014/main" id="{1AB98528-6E4A-3952-2636-B359DB6A1C6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F1C80746-4FD0-4F32-BC16-FE93BF9CC8BD}" type="slidenum">
              <a:rPr lang="en-US" altLang="en-US" sz="1200">
                <a:solidFill>
                  <a:srgbClr val="717171"/>
                </a:solidFill>
              </a:rPr>
              <a:pPr>
                <a:buFontTx/>
                <a:buNone/>
              </a:pPr>
              <a:t>4</a:t>
            </a:fld>
            <a:endParaRPr lang="en-US" altLang="en-US" sz="1200">
              <a:solidFill>
                <a:srgbClr val="717171"/>
              </a:solidFill>
            </a:endParaRPr>
          </a:p>
        </p:txBody>
      </p:sp>
      <p:sp>
        <p:nvSpPr>
          <p:cNvPr id="21509" name="TextBox 4">
            <a:extLst>
              <a:ext uri="{FF2B5EF4-FFF2-40B4-BE49-F238E27FC236}">
                <a16:creationId xmlns:a16="http://schemas.microsoft.com/office/drawing/2014/main" id="{31DB5E87-F110-4278-5B9F-FA29CA7438B8}"/>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823C9400-A3C6-D142-0ABB-64FE02645893}"/>
              </a:ext>
            </a:extLst>
          </p:cNvPr>
          <p:cNvSpPr>
            <a:spLocks noGrp="1"/>
          </p:cNvSpPr>
          <p:nvPr>
            <p:ph type="body" sz="quarter" idx="12"/>
          </p:nvPr>
        </p:nvSpPr>
        <p:spPr>
          <a:xfrm>
            <a:off x="457200" y="1676400"/>
            <a:ext cx="8077200" cy="685800"/>
          </a:xfrm>
        </p:spPr>
        <p:txBody>
          <a:bodyPr/>
          <a:lstStyle/>
          <a:p>
            <a:pPr marL="0" indent="0"/>
            <a:r>
              <a:rPr lang="en-US" altLang="en-US"/>
              <a:t>For additional information:</a:t>
            </a:r>
          </a:p>
          <a:p>
            <a:pPr marL="0" indent="0"/>
            <a:endParaRPr lang="en-US" altLang="en-US"/>
          </a:p>
        </p:txBody>
      </p:sp>
      <p:sp>
        <p:nvSpPr>
          <p:cNvPr id="86019" name="Text Placeholder 2">
            <a:extLst>
              <a:ext uri="{FF2B5EF4-FFF2-40B4-BE49-F238E27FC236}">
                <a16:creationId xmlns:a16="http://schemas.microsoft.com/office/drawing/2014/main" id="{31DEFBE2-DA54-FCDE-C154-A8B973703CE8}"/>
              </a:ext>
            </a:extLst>
          </p:cNvPr>
          <p:cNvSpPr>
            <a:spLocks noGrp="1"/>
          </p:cNvSpPr>
          <p:nvPr>
            <p:ph type="body" sz="quarter" idx="13"/>
          </p:nvPr>
        </p:nvSpPr>
        <p:spPr>
          <a:xfrm>
            <a:off x="533400" y="2819400"/>
            <a:ext cx="8077200" cy="990600"/>
          </a:xfrm>
        </p:spPr>
        <p:txBody>
          <a:bodyPr/>
          <a:lstStyle/>
          <a:p>
            <a:pPr marL="0" indent="0"/>
            <a:r>
              <a:rPr lang="en-US" altLang="en-US">
                <a:solidFill>
                  <a:srgbClr val="7F7F7F"/>
                </a:solidFill>
              </a:rPr>
              <a:t>Academy of Nutrition and Dietetics Evidence Analysis Library</a:t>
            </a:r>
            <a:r>
              <a:rPr lang="en-US" altLang="en-US" baseline="30000">
                <a:solidFill>
                  <a:srgbClr val="7F7F7F"/>
                </a:solidFill>
              </a:rPr>
              <a:t>®</a:t>
            </a:r>
          </a:p>
          <a:p>
            <a:pPr marL="0" indent="0"/>
            <a:endParaRPr lang="en-US" altLang="en-US" baseline="30000">
              <a:solidFill>
                <a:srgbClr val="7F7F7F"/>
              </a:solidFill>
            </a:endParaRPr>
          </a:p>
          <a:p>
            <a:pPr marL="0" indent="0"/>
            <a:r>
              <a:rPr lang="en-US" altLang="en-US" sz="3600" baseline="30000">
                <a:solidFill>
                  <a:srgbClr val="7F7F7F"/>
                </a:solidFill>
                <a:hlinkClick r:id="rId3"/>
              </a:rPr>
              <a:t>www.andeal.org</a:t>
            </a:r>
            <a:r>
              <a:rPr lang="en-US" altLang="en-US" sz="3600">
                <a:solidFill>
                  <a:srgbClr val="7F7F7F"/>
                </a:solidFill>
              </a:rPr>
              <a:t> </a:t>
            </a:r>
          </a:p>
          <a:p>
            <a:pPr marL="0" indent="0"/>
            <a:endParaRPr lang="en-US" altLang="en-US"/>
          </a:p>
        </p:txBody>
      </p:sp>
      <p:sp>
        <p:nvSpPr>
          <p:cNvPr id="86020" name="Slide Number Placeholder 3">
            <a:extLst>
              <a:ext uri="{FF2B5EF4-FFF2-40B4-BE49-F238E27FC236}">
                <a16:creationId xmlns:a16="http://schemas.microsoft.com/office/drawing/2014/main" id="{C150B9A7-FC04-C890-DF41-C363B923B03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49ED9C7-C646-4572-AABB-D35AA95889A3}" type="slidenum">
              <a:rPr lang="en-US" altLang="en-US" sz="1200">
                <a:solidFill>
                  <a:srgbClr val="717171"/>
                </a:solidFill>
              </a:rPr>
              <a:pPr>
                <a:buFontTx/>
                <a:buNone/>
              </a:pPr>
              <a:t>40</a:t>
            </a:fld>
            <a:endParaRPr lang="en-US" altLang="en-US" sz="1200">
              <a:solidFill>
                <a:srgbClr val="717171"/>
              </a:solidFill>
            </a:endParaRPr>
          </a:p>
        </p:txBody>
      </p:sp>
      <p:sp>
        <p:nvSpPr>
          <p:cNvPr id="86021" name="TextBox 4">
            <a:extLst>
              <a:ext uri="{FF2B5EF4-FFF2-40B4-BE49-F238E27FC236}">
                <a16:creationId xmlns:a16="http://schemas.microsoft.com/office/drawing/2014/main" id="{E2775157-168F-923D-7785-E89147A3F15F}"/>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C9495BB5-CFFE-B1C5-68EF-E1E4B8CAB865}"/>
              </a:ext>
            </a:extLst>
          </p:cNvPr>
          <p:cNvSpPr>
            <a:spLocks noGrp="1" noRot="1" noChangeArrowheads="1"/>
          </p:cNvSpPr>
          <p:nvPr>
            <p:ph type="title"/>
          </p:nvPr>
        </p:nvSpPr>
        <p:spPr/>
        <p:txBody>
          <a:bodyPr/>
          <a:lstStyle/>
          <a:p>
            <a:pPr eaLnBrk="1" hangingPunct="1">
              <a:defRPr/>
            </a:pPr>
            <a:r>
              <a:rPr lang="en-US" altLang="en-US" b="1" dirty="0">
                <a:solidFill>
                  <a:schemeClr val="bg1">
                    <a:lumMod val="50000"/>
                  </a:schemeClr>
                </a:solidFill>
              </a:rPr>
              <a:t>Guideline Scope Characteristics</a:t>
            </a:r>
          </a:p>
        </p:txBody>
      </p:sp>
      <p:sp>
        <p:nvSpPr>
          <p:cNvPr id="22531" name="Rectangle 5">
            <a:extLst>
              <a:ext uri="{FF2B5EF4-FFF2-40B4-BE49-F238E27FC236}">
                <a16:creationId xmlns:a16="http://schemas.microsoft.com/office/drawing/2014/main" id="{1192DCC8-DBDB-8857-A0AD-6356B5CDA4AC}"/>
              </a:ext>
            </a:extLst>
          </p:cNvPr>
          <p:cNvSpPr>
            <a:spLocks noGrp="1" noChangeArrowheads="1"/>
          </p:cNvSpPr>
          <p:nvPr>
            <p:ph type="body" idx="4294967295"/>
          </p:nvPr>
        </p:nvSpPr>
        <p:spPr>
          <a:xfrm>
            <a:off x="457200" y="1066800"/>
            <a:ext cx="8110538" cy="4678363"/>
          </a:xfrm>
        </p:spPr>
        <p:txBody>
          <a:bodyPr/>
          <a:lstStyle/>
          <a:p>
            <a:pPr eaLnBrk="1" hangingPunct="1">
              <a:defRPr/>
            </a:pPr>
            <a:r>
              <a:rPr lang="en-US" altLang="en-US" sz="2000" b="1" dirty="0"/>
              <a:t>Guideline Category</a:t>
            </a:r>
            <a:endParaRPr lang="en-US" altLang="en-US" sz="2000" dirty="0"/>
          </a:p>
          <a:p>
            <a:pPr eaLnBrk="1" hangingPunct="1">
              <a:defRPr/>
            </a:pPr>
            <a:endParaRPr lang="en-US" altLang="en-US" sz="2000" b="1" dirty="0"/>
          </a:p>
          <a:p>
            <a:pPr eaLnBrk="1" hangingPunct="1">
              <a:defRPr/>
            </a:pPr>
            <a:r>
              <a:rPr lang="en-US" altLang="en-US" sz="2000" dirty="0"/>
              <a:t>These recommendations focus on the following major outcomes:</a:t>
            </a:r>
          </a:p>
          <a:p>
            <a:pPr eaLnBrk="1" hangingPunct="1">
              <a:buFont typeface="Arial" panose="020B0604020202020204" pitchFamily="34" charset="0"/>
              <a:buChar char="•"/>
              <a:defRPr/>
            </a:pPr>
            <a:r>
              <a:rPr lang="en-US" altLang="en-US" sz="2000" dirty="0"/>
              <a:t>Management</a:t>
            </a:r>
          </a:p>
          <a:p>
            <a:pPr eaLnBrk="1" hangingPunct="1">
              <a:buFont typeface="Arial" panose="020B0604020202020204" pitchFamily="34" charset="0"/>
              <a:buChar char="•"/>
              <a:defRPr/>
            </a:pPr>
            <a:r>
              <a:rPr lang="en-US" altLang="en-US" sz="2000" dirty="0"/>
              <a:t>Intervention</a:t>
            </a:r>
          </a:p>
          <a:p>
            <a:pPr eaLnBrk="1" hangingPunct="1">
              <a:buFont typeface="Arial" panose="020B0604020202020204" pitchFamily="34" charset="0"/>
              <a:buChar char="•"/>
              <a:defRPr/>
            </a:pPr>
            <a:r>
              <a:rPr lang="en-US" altLang="en-US" sz="2000" dirty="0"/>
              <a:t>Counseling</a:t>
            </a:r>
          </a:p>
          <a:p>
            <a:pPr eaLnBrk="1" hangingPunct="1">
              <a:buFont typeface="Arial" panose="020B0604020202020204" pitchFamily="34" charset="0"/>
              <a:buChar char="•"/>
              <a:defRPr/>
            </a:pPr>
            <a:endParaRPr lang="en-US" altLang="en-US" sz="2000" dirty="0"/>
          </a:p>
          <a:p>
            <a:pPr marL="0" indent="0" eaLnBrk="1" hangingPunct="1">
              <a:defRPr/>
            </a:pPr>
            <a:r>
              <a:rPr lang="en-US" altLang="en-US" sz="2000" b="1" dirty="0"/>
              <a:t>Clinical Specialty</a:t>
            </a:r>
            <a:endParaRPr lang="en-US" altLang="en-US" sz="2000" dirty="0"/>
          </a:p>
          <a:p>
            <a:pPr marL="0" indent="0" eaLnBrk="1" hangingPunct="1">
              <a:defRPr/>
            </a:pPr>
            <a:endParaRPr lang="en-US" sz="2000" dirty="0"/>
          </a:p>
          <a:p>
            <a:pPr marL="0" indent="0" eaLnBrk="1" hangingPunct="1">
              <a:defRPr/>
            </a:pPr>
            <a:r>
              <a:rPr lang="en-US" sz="2000" dirty="0"/>
              <a:t>Family Practice, Geriatrics, Internal Medicine, Nursing, Nutrition, Obstetrics and Gynecology, Physical Medicine and Rehabilitation, Preventive Medicine, Psychiatry, Sports Medicine</a:t>
            </a:r>
            <a:endParaRPr lang="en-US" altLang="en-US" sz="2000" b="1" dirty="0"/>
          </a:p>
        </p:txBody>
      </p:sp>
      <p:sp>
        <p:nvSpPr>
          <p:cNvPr id="24580" name="Slide Number Placeholder 5">
            <a:extLst>
              <a:ext uri="{FF2B5EF4-FFF2-40B4-BE49-F238E27FC236}">
                <a16:creationId xmlns:a16="http://schemas.microsoft.com/office/drawing/2014/main" id="{68F25A38-D9BD-BC95-2B97-2D11C5F7350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48CF1459-6EB2-4C28-A63C-FA8892F6C63A}" type="slidenum">
              <a:rPr lang="en-US" altLang="en-US" sz="1200">
                <a:solidFill>
                  <a:srgbClr val="717171"/>
                </a:solidFill>
              </a:rPr>
              <a:pPr>
                <a:buFontTx/>
                <a:buNone/>
              </a:pPr>
              <a:t>5</a:t>
            </a:fld>
            <a:endParaRPr lang="en-US" altLang="en-US" sz="1200">
              <a:solidFill>
                <a:srgbClr val="717171"/>
              </a:solidFill>
            </a:endParaRPr>
          </a:p>
        </p:txBody>
      </p:sp>
      <p:sp>
        <p:nvSpPr>
          <p:cNvPr id="24581" name="TextBox 4">
            <a:extLst>
              <a:ext uri="{FF2B5EF4-FFF2-40B4-BE49-F238E27FC236}">
                <a16:creationId xmlns:a16="http://schemas.microsoft.com/office/drawing/2014/main" id="{A0B2F140-21F6-0A43-C490-4FA1BC9E3384}"/>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D8167F49-CC78-E47E-381B-8AB78BBC3851}"/>
              </a:ext>
            </a:extLst>
          </p:cNvPr>
          <p:cNvSpPr>
            <a:spLocks noGrp="1" noChangeArrowheads="1"/>
          </p:cNvSpPr>
          <p:nvPr>
            <p:ph type="body" idx="4294967295"/>
          </p:nvPr>
        </p:nvSpPr>
        <p:spPr>
          <a:xfrm>
            <a:off x="381000" y="914400"/>
            <a:ext cx="8229600" cy="4525963"/>
          </a:xfrm>
        </p:spPr>
        <p:txBody>
          <a:bodyPr/>
          <a:lstStyle/>
          <a:p>
            <a:r>
              <a:rPr lang="en-US" altLang="en-US" sz="1800"/>
              <a:t>Evidence-based nutrition practice guidelines are developed to help Registered Dietitians, practitioners, patients, families, and consumers make shared decisions about health care choices in specific clinical circumstances. If properly developed, communicated, and implemented, guidelines can improve care.</a:t>
            </a:r>
            <a:br>
              <a:rPr lang="en-US" altLang="en-US" sz="1800"/>
            </a:br>
            <a:endParaRPr lang="en-US" altLang="en-US" sz="1800"/>
          </a:p>
          <a:p>
            <a:r>
              <a:rPr lang="en-US" altLang="en-US" sz="1800"/>
              <a:t>While the evidence-based nutrition practice guideline represents a statement of promising practice based on the latest available evidence at the time of publication, the guideline is not intended to overrule professional judgment. Rather, it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buFont typeface="Wingdings" panose="05000000000000000000" pitchFamily="2" charset="2"/>
              <a:buNone/>
            </a:pPr>
            <a:endParaRPr lang="en-US" altLang="en-US" sz="2200"/>
          </a:p>
        </p:txBody>
      </p:sp>
      <p:sp>
        <p:nvSpPr>
          <p:cNvPr id="25603" name="Slide Number Placeholder 4">
            <a:extLst>
              <a:ext uri="{FF2B5EF4-FFF2-40B4-BE49-F238E27FC236}">
                <a16:creationId xmlns:a16="http://schemas.microsoft.com/office/drawing/2014/main" id="{6CEEF13E-5E4F-CA45-B536-7AD0EB9A98D0}"/>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CDF633DD-E3FB-43EE-893A-58D16059C928}" type="slidenum">
              <a:rPr lang="en-US" altLang="en-US" sz="1200">
                <a:solidFill>
                  <a:srgbClr val="717171"/>
                </a:solidFill>
                <a:latin typeface="Arial" panose="020B0604020202020204" pitchFamily="34" charset="0"/>
              </a:rPr>
              <a:pPr>
                <a:buFontTx/>
                <a:buNone/>
              </a:pPr>
              <a:t>6</a:t>
            </a:fld>
            <a:endParaRPr lang="en-US" altLang="en-US" sz="1200">
              <a:solidFill>
                <a:srgbClr val="717171"/>
              </a:solidFill>
              <a:latin typeface="Arial" panose="020B0604020202020204" pitchFamily="34" charset="0"/>
            </a:endParaRPr>
          </a:p>
        </p:txBody>
      </p:sp>
      <p:sp>
        <p:nvSpPr>
          <p:cNvPr id="25604" name="Title 7">
            <a:extLst>
              <a:ext uri="{FF2B5EF4-FFF2-40B4-BE49-F238E27FC236}">
                <a16:creationId xmlns:a16="http://schemas.microsoft.com/office/drawing/2014/main" id="{3A0DC36C-8E83-1A5A-6A38-34A5AECDE8D7}"/>
              </a:ext>
            </a:extLst>
          </p:cNvPr>
          <p:cNvSpPr>
            <a:spLocks noGrp="1"/>
          </p:cNvSpPr>
          <p:nvPr>
            <p:ph type="title"/>
          </p:nvPr>
        </p:nvSpPr>
        <p:spPr/>
        <p:txBody>
          <a:bodyPr/>
          <a:lstStyle/>
          <a:p>
            <a:pPr>
              <a:defRPr/>
            </a:pPr>
            <a:r>
              <a:rPr lang="en-US" altLang="en-US" sz="3200" b="1" dirty="0">
                <a:solidFill>
                  <a:schemeClr val="bg1">
                    <a:lumMod val="50000"/>
                  </a:schemeClr>
                </a:solidFill>
              </a:rPr>
              <a:t>Statement of Intent</a:t>
            </a:r>
          </a:p>
        </p:txBody>
      </p:sp>
      <p:sp>
        <p:nvSpPr>
          <p:cNvPr id="25605" name="TextBox 4">
            <a:extLst>
              <a:ext uri="{FF2B5EF4-FFF2-40B4-BE49-F238E27FC236}">
                <a16:creationId xmlns:a16="http://schemas.microsoft.com/office/drawing/2014/main" id="{A569B1A3-65F8-AC97-0EBB-AA91EAA73853}"/>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DF9D8A04-1CDE-A273-F78E-A467273D76CA}"/>
              </a:ext>
            </a:extLst>
          </p:cNvPr>
          <p:cNvSpPr>
            <a:spLocks noGrp="1" noChangeArrowheads="1"/>
          </p:cNvSpPr>
          <p:nvPr>
            <p:ph type="body" idx="4294967295"/>
          </p:nvPr>
        </p:nvSpPr>
        <p:spPr>
          <a:xfrm>
            <a:off x="304800" y="1066800"/>
            <a:ext cx="8229600" cy="5029200"/>
          </a:xfrm>
        </p:spPr>
        <p:txBody>
          <a:bodyPr/>
          <a:lstStyle/>
          <a:p>
            <a:pPr eaLnBrk="1" hangingPunct="1">
              <a:lnSpc>
                <a:spcPct val="80000"/>
              </a:lnSpc>
              <a:buFont typeface="Wingdings" panose="05000000000000000000" pitchFamily="2" charset="2"/>
              <a:buNone/>
            </a:pPr>
            <a:r>
              <a:rPr lang="en-US" altLang="en-US" sz="2800"/>
              <a:t>While A.N.D. evidence-based nutrition practice guidelines represent a statement of best practice based on the latest available evidence at the time of publishing, they are </a:t>
            </a:r>
            <a:r>
              <a:rPr lang="en-US" altLang="en-US" sz="2800" b="1"/>
              <a:t>not</a:t>
            </a:r>
            <a:r>
              <a:rPr lang="en-US" altLang="en-US" sz="2800"/>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lnSpc>
                <a:spcPct val="80000"/>
              </a:lnSpc>
            </a:pPr>
            <a:endParaRPr lang="en-US" altLang="en-US" sz="2800"/>
          </a:p>
        </p:txBody>
      </p:sp>
      <p:sp>
        <p:nvSpPr>
          <p:cNvPr id="26627" name="Slide Number Placeholder 4">
            <a:extLst>
              <a:ext uri="{FF2B5EF4-FFF2-40B4-BE49-F238E27FC236}">
                <a16:creationId xmlns:a16="http://schemas.microsoft.com/office/drawing/2014/main" id="{F0339129-9A98-760B-6174-88F331AC004F}"/>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2E53E16E-BB11-4D09-8F0E-C420BC6A7DCD}" type="slidenum">
              <a:rPr lang="en-US" altLang="en-US" sz="1200">
                <a:solidFill>
                  <a:srgbClr val="717171"/>
                </a:solidFill>
                <a:latin typeface="Arial" panose="020B0604020202020204" pitchFamily="34" charset="0"/>
              </a:rPr>
              <a:pPr>
                <a:buFontTx/>
                <a:buNone/>
              </a:pPr>
              <a:t>7</a:t>
            </a:fld>
            <a:endParaRPr lang="en-US" altLang="en-US" sz="1200">
              <a:solidFill>
                <a:srgbClr val="717171"/>
              </a:solidFill>
              <a:latin typeface="Arial" panose="020B0604020202020204" pitchFamily="34" charset="0"/>
            </a:endParaRPr>
          </a:p>
        </p:txBody>
      </p:sp>
      <p:sp>
        <p:nvSpPr>
          <p:cNvPr id="26628" name="Title 7">
            <a:extLst>
              <a:ext uri="{FF2B5EF4-FFF2-40B4-BE49-F238E27FC236}">
                <a16:creationId xmlns:a16="http://schemas.microsoft.com/office/drawing/2014/main" id="{A702A599-6B4C-43A4-B6C7-0DB8F158C894}"/>
              </a:ext>
            </a:extLst>
          </p:cNvPr>
          <p:cNvSpPr>
            <a:spLocks noGrp="1"/>
          </p:cNvSpPr>
          <p:nvPr>
            <p:ph type="title"/>
          </p:nvPr>
        </p:nvSpPr>
        <p:spPr/>
        <p:txBody>
          <a:bodyPr/>
          <a:lstStyle/>
          <a:p>
            <a:pPr>
              <a:defRPr/>
            </a:pPr>
            <a:r>
              <a:rPr lang="en-US" altLang="en-US" b="1" dirty="0">
                <a:solidFill>
                  <a:schemeClr val="bg1">
                    <a:lumMod val="50000"/>
                  </a:schemeClr>
                </a:solidFill>
              </a:rPr>
              <a:t>Disclaimer</a:t>
            </a:r>
          </a:p>
        </p:txBody>
      </p:sp>
      <p:sp>
        <p:nvSpPr>
          <p:cNvPr id="26629" name="TextBox 4">
            <a:extLst>
              <a:ext uri="{FF2B5EF4-FFF2-40B4-BE49-F238E27FC236}">
                <a16:creationId xmlns:a16="http://schemas.microsoft.com/office/drawing/2014/main" id="{F5EA1633-0191-0E30-F880-5F58C01808C7}"/>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08850A-360C-F565-9C24-14643815DE71}"/>
              </a:ext>
            </a:extLst>
          </p:cNvPr>
          <p:cNvSpPr>
            <a:spLocks noGrp="1" noRot="1" noChangeArrowheads="1"/>
          </p:cNvSpPr>
          <p:nvPr>
            <p:ph type="title"/>
          </p:nvPr>
        </p:nvSpPr>
        <p:spPr/>
        <p:txBody>
          <a:bodyPr/>
          <a:lstStyle/>
          <a:p>
            <a:pPr eaLnBrk="1" hangingPunct="1">
              <a:defRPr/>
            </a:pPr>
            <a:r>
              <a:rPr lang="en-US" altLang="en-US" sz="3200" b="1" dirty="0">
                <a:solidFill>
                  <a:schemeClr val="bg1">
                    <a:lumMod val="50000"/>
                  </a:schemeClr>
                </a:solidFill>
              </a:rPr>
              <a:t>Guideline Rating </a:t>
            </a:r>
          </a:p>
        </p:txBody>
      </p:sp>
      <p:sp>
        <p:nvSpPr>
          <p:cNvPr id="28675" name="Rectangle 3">
            <a:extLst>
              <a:ext uri="{FF2B5EF4-FFF2-40B4-BE49-F238E27FC236}">
                <a16:creationId xmlns:a16="http://schemas.microsoft.com/office/drawing/2014/main" id="{1FA471DF-7414-419F-BAAE-4D867AD89A41}"/>
              </a:ext>
            </a:extLst>
          </p:cNvPr>
          <p:cNvSpPr>
            <a:spLocks noGrp="1" noChangeArrowheads="1"/>
          </p:cNvSpPr>
          <p:nvPr>
            <p:ph type="body" idx="4294967295"/>
          </p:nvPr>
        </p:nvSpPr>
        <p:spPr>
          <a:xfrm>
            <a:off x="457200" y="931126"/>
            <a:ext cx="8001000" cy="5317273"/>
          </a:xfrm>
        </p:spPr>
        <p:txBody>
          <a:bodyPr/>
          <a:lstStyle/>
          <a:p>
            <a:pPr eaLnBrk="1" hangingPunct="1">
              <a:lnSpc>
                <a:spcPct val="90000"/>
              </a:lnSpc>
              <a:buFont typeface="Wingdings" panose="05000000000000000000" pitchFamily="2" charset="2"/>
              <a:buNone/>
            </a:pPr>
            <a:r>
              <a:rPr lang="en-US" altLang="en-US" sz="2800" dirty="0"/>
              <a:t>Each Recommendation is Rated:</a:t>
            </a:r>
          </a:p>
          <a:p>
            <a:pPr lvl="1" eaLnBrk="1" hangingPunct="1">
              <a:lnSpc>
                <a:spcPct val="90000"/>
              </a:lnSpc>
              <a:buClr>
                <a:srgbClr val="CC9900"/>
              </a:buClr>
            </a:pPr>
            <a:r>
              <a:rPr lang="en-US" altLang="en-US" sz="2400" dirty="0">
                <a:solidFill>
                  <a:srgbClr val="CC9900"/>
                </a:solidFill>
              </a:rPr>
              <a:t>Strong, </a:t>
            </a:r>
          </a:p>
          <a:p>
            <a:pPr lvl="1" eaLnBrk="1" hangingPunct="1">
              <a:lnSpc>
                <a:spcPct val="90000"/>
              </a:lnSpc>
              <a:buClr>
                <a:srgbClr val="CC9900"/>
              </a:buClr>
            </a:pPr>
            <a:r>
              <a:rPr lang="en-US" altLang="en-US" sz="2400" dirty="0">
                <a:solidFill>
                  <a:srgbClr val="CC9900"/>
                </a:solidFill>
              </a:rPr>
              <a:t>Weak, or</a:t>
            </a:r>
          </a:p>
          <a:p>
            <a:pPr lvl="1" eaLnBrk="1" hangingPunct="1">
              <a:lnSpc>
                <a:spcPct val="90000"/>
              </a:lnSpc>
              <a:buClr>
                <a:srgbClr val="CC9900"/>
              </a:buClr>
            </a:pPr>
            <a:r>
              <a:rPr lang="en-US" altLang="en-US" sz="2400" dirty="0">
                <a:solidFill>
                  <a:srgbClr val="CC9900"/>
                </a:solidFill>
              </a:rPr>
              <a:t>Consensus</a:t>
            </a:r>
          </a:p>
          <a:p>
            <a:pPr eaLnBrk="1" hangingPunct="1">
              <a:lnSpc>
                <a:spcPct val="90000"/>
              </a:lnSpc>
              <a:buClr>
                <a:srgbClr val="CC9900"/>
              </a:buClr>
            </a:pPr>
            <a:endParaRPr lang="en-US" altLang="en-US" dirty="0">
              <a:solidFill>
                <a:srgbClr val="CC9900"/>
              </a:solidFill>
            </a:endParaRPr>
          </a:p>
          <a:p>
            <a:pPr eaLnBrk="1" hangingPunct="1">
              <a:lnSpc>
                <a:spcPct val="90000"/>
              </a:lnSpc>
              <a:buClr>
                <a:srgbClr val="CC9900"/>
              </a:buClr>
            </a:pPr>
            <a:r>
              <a:rPr lang="en-US" altLang="en-US" sz="2800" dirty="0"/>
              <a:t>Recommendation statements include terms:</a:t>
            </a:r>
          </a:p>
          <a:p>
            <a:pPr marL="915988" lvl="1" indent="-457200" eaLnBrk="1" hangingPunct="1">
              <a:lnSpc>
                <a:spcPct val="90000"/>
              </a:lnSpc>
              <a:buClr>
                <a:srgbClr val="CC9900"/>
              </a:buClr>
            </a:pPr>
            <a:r>
              <a:rPr lang="en-US" altLang="en-US" sz="2400" dirty="0">
                <a:solidFill>
                  <a:srgbClr val="CC9900"/>
                </a:solidFill>
              </a:rPr>
              <a:t>“Recommend/should” (Strong)</a:t>
            </a:r>
          </a:p>
          <a:p>
            <a:pPr marL="915988" lvl="1" indent="-457200" eaLnBrk="1" hangingPunct="1">
              <a:lnSpc>
                <a:spcPct val="90000"/>
              </a:lnSpc>
              <a:buClr>
                <a:srgbClr val="CC9900"/>
              </a:buClr>
            </a:pPr>
            <a:r>
              <a:rPr lang="en-US" altLang="en-US" sz="2400" dirty="0">
                <a:solidFill>
                  <a:srgbClr val="CC9900"/>
                </a:solidFill>
              </a:rPr>
              <a:t>“Suggest/may” (Weak)</a:t>
            </a:r>
          </a:p>
          <a:p>
            <a:pPr marL="915988" lvl="1" indent="-457200" eaLnBrk="1" hangingPunct="1">
              <a:lnSpc>
                <a:spcPct val="90000"/>
              </a:lnSpc>
              <a:buClr>
                <a:srgbClr val="CC9900"/>
              </a:buClr>
            </a:pPr>
            <a:r>
              <a:rPr lang="en-US" altLang="en-US" sz="2400" dirty="0">
                <a:solidFill>
                  <a:srgbClr val="CC9900"/>
                </a:solidFill>
              </a:rPr>
              <a:t>“It is reasonable” (Consensus)</a:t>
            </a:r>
            <a:br>
              <a:rPr lang="en-US" altLang="en-US" sz="2400" dirty="0">
                <a:solidFill>
                  <a:srgbClr val="CC9900"/>
                </a:solidFill>
              </a:rPr>
            </a:br>
            <a:endParaRPr lang="en-US" altLang="en-US" sz="2400" dirty="0">
              <a:solidFill>
                <a:srgbClr val="CC9900"/>
              </a:solidFill>
            </a:endParaRPr>
          </a:p>
          <a:p>
            <a:pPr marL="0" indent="-1588" eaLnBrk="1" hangingPunct="1">
              <a:lnSpc>
                <a:spcPct val="90000"/>
              </a:lnSpc>
              <a:buClr>
                <a:srgbClr val="CC9900"/>
              </a:buClr>
            </a:pPr>
            <a:r>
              <a:rPr lang="en-US" altLang="en-US" sz="2800" dirty="0"/>
              <a:t>Each Recommendation Statement is:</a:t>
            </a:r>
          </a:p>
          <a:p>
            <a:pPr lvl="1" eaLnBrk="1" hangingPunct="1">
              <a:lnSpc>
                <a:spcPct val="90000"/>
              </a:lnSpc>
              <a:buClr>
                <a:srgbClr val="CC9900"/>
              </a:buClr>
            </a:pPr>
            <a:r>
              <a:rPr lang="en-US" altLang="en-US" sz="2400" dirty="0">
                <a:solidFill>
                  <a:srgbClr val="CC9900"/>
                </a:solidFill>
              </a:rPr>
              <a:t>Conditional or</a:t>
            </a:r>
          </a:p>
          <a:p>
            <a:pPr lvl="1" eaLnBrk="1" hangingPunct="1">
              <a:lnSpc>
                <a:spcPct val="90000"/>
              </a:lnSpc>
              <a:buClr>
                <a:srgbClr val="CC9900"/>
              </a:buClr>
            </a:pPr>
            <a:r>
              <a:rPr lang="en-US" altLang="en-US" sz="2400" dirty="0">
                <a:solidFill>
                  <a:srgbClr val="CC9900"/>
                </a:solidFill>
              </a:rPr>
              <a:t>Imperative</a:t>
            </a:r>
          </a:p>
        </p:txBody>
      </p:sp>
      <p:sp>
        <p:nvSpPr>
          <p:cNvPr id="28676" name="Slide Number Placeholder 4">
            <a:extLst>
              <a:ext uri="{FF2B5EF4-FFF2-40B4-BE49-F238E27FC236}">
                <a16:creationId xmlns:a16="http://schemas.microsoft.com/office/drawing/2014/main" id="{45AFBFBD-EF12-A43C-758F-B57B765D30AB}"/>
              </a:ext>
            </a:extLst>
          </p:cNvPr>
          <p:cNvSpPr>
            <a:spLocks noGrp="1"/>
          </p:cNvSpPr>
          <p:nvPr>
            <p:ph type="sldNum" sz="quarter" idx="14"/>
          </p:nvPr>
        </p:nvSpPr>
        <p:spPr bwMode="auto">
          <a:xfrm>
            <a:off x="6781800" y="6477000"/>
            <a:ext cx="21336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B0AF9360-980D-4817-8C8C-22D1CB957E90}" type="slidenum">
              <a:rPr lang="en-US" altLang="en-US" sz="1200">
                <a:solidFill>
                  <a:srgbClr val="717171"/>
                </a:solidFill>
                <a:latin typeface="Arial" panose="020B0604020202020204" pitchFamily="34" charset="0"/>
              </a:rPr>
              <a:pPr>
                <a:buFontTx/>
                <a:buNone/>
              </a:pPr>
              <a:t>8</a:t>
            </a:fld>
            <a:endParaRPr lang="en-US" altLang="en-US" sz="1200">
              <a:solidFill>
                <a:srgbClr val="717171"/>
              </a:solidFill>
              <a:latin typeface="Arial" panose="020B0604020202020204" pitchFamily="34" charset="0"/>
            </a:endParaRPr>
          </a:p>
        </p:txBody>
      </p:sp>
      <p:sp>
        <p:nvSpPr>
          <p:cNvPr id="28677" name="TextBox 4">
            <a:extLst>
              <a:ext uri="{FF2B5EF4-FFF2-40B4-BE49-F238E27FC236}">
                <a16:creationId xmlns:a16="http://schemas.microsoft.com/office/drawing/2014/main" id="{B828C287-6386-F911-8705-A58C8B1EC5D0}"/>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FECE556F-7FEE-58BB-2019-ABCAD6B9EB8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buFontTx/>
              <a:buNone/>
            </a:pPr>
            <a:fld id="{55CC90A6-BE06-4A1F-A2FF-8EEC6724A9FD}" type="slidenum">
              <a:rPr lang="en-US" altLang="en-US" sz="1200">
                <a:solidFill>
                  <a:srgbClr val="717171"/>
                </a:solidFill>
                <a:latin typeface="Arial" panose="020B0604020202020204" pitchFamily="34" charset="0"/>
              </a:rPr>
              <a:pPr>
                <a:buFontTx/>
                <a:buNone/>
              </a:pPr>
              <a:t>9</a:t>
            </a:fld>
            <a:endParaRPr lang="en-US" altLang="en-US" sz="1200">
              <a:solidFill>
                <a:srgbClr val="717171"/>
              </a:solidFill>
              <a:latin typeface="Arial" panose="020B0604020202020204" pitchFamily="34" charset="0"/>
            </a:endParaRPr>
          </a:p>
        </p:txBody>
      </p:sp>
      <p:sp>
        <p:nvSpPr>
          <p:cNvPr id="31747" name="Rectangle 2">
            <a:extLst>
              <a:ext uri="{FF2B5EF4-FFF2-40B4-BE49-F238E27FC236}">
                <a16:creationId xmlns:a16="http://schemas.microsoft.com/office/drawing/2014/main" id="{FBD6F713-F6E8-329B-F3A4-3F0D1248C5A8}"/>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cs typeface="Arial" panose="020B0604020202020204" pitchFamily="34" charset="0"/>
            </a:endParaRPr>
          </a:p>
        </p:txBody>
      </p:sp>
      <p:sp>
        <p:nvSpPr>
          <p:cNvPr id="31770" name="Text Box 33">
            <a:extLst>
              <a:ext uri="{FF2B5EF4-FFF2-40B4-BE49-F238E27FC236}">
                <a16:creationId xmlns:a16="http://schemas.microsoft.com/office/drawing/2014/main" id="{45E3055F-394B-FDB7-24DB-B4A25CB6A1D5}"/>
              </a:ext>
            </a:extLst>
          </p:cNvPr>
          <p:cNvSpPr txBox="1">
            <a:spLocks noChangeArrowheads="1"/>
          </p:cNvSpPr>
          <p:nvPr/>
        </p:nvSpPr>
        <p:spPr bwMode="auto">
          <a:xfrm>
            <a:off x="2895600" y="1600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cs typeface="Arial" panose="020B0604020202020204" pitchFamily="34" charset="0"/>
            </a:endParaRPr>
          </a:p>
        </p:txBody>
      </p:sp>
      <p:sp>
        <p:nvSpPr>
          <p:cNvPr id="31771" name="Text Box 34">
            <a:extLst>
              <a:ext uri="{FF2B5EF4-FFF2-40B4-BE49-F238E27FC236}">
                <a16:creationId xmlns:a16="http://schemas.microsoft.com/office/drawing/2014/main" id="{8DEB2359-E0F0-AD28-B11D-F840F46360BA}"/>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2" name="Text Box 35">
            <a:extLst>
              <a:ext uri="{FF2B5EF4-FFF2-40B4-BE49-F238E27FC236}">
                <a16:creationId xmlns:a16="http://schemas.microsoft.com/office/drawing/2014/main" id="{4C654702-1F51-3D0E-4708-88E4F3F7AF25}"/>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31773" name="Text Box 36">
            <a:extLst>
              <a:ext uri="{FF2B5EF4-FFF2-40B4-BE49-F238E27FC236}">
                <a16:creationId xmlns:a16="http://schemas.microsoft.com/office/drawing/2014/main" id="{EC9B6DC3-0395-3EE9-DE13-068D6F648D34}"/>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cs typeface="Arial" panose="020B0604020202020204" pitchFamily="34" charset="0"/>
            </a:endParaRPr>
          </a:p>
        </p:txBody>
      </p:sp>
      <p:sp>
        <p:nvSpPr>
          <p:cNvPr id="9" name="Title 1">
            <a:extLst>
              <a:ext uri="{FF2B5EF4-FFF2-40B4-BE49-F238E27FC236}">
                <a16:creationId xmlns:a16="http://schemas.microsoft.com/office/drawing/2014/main" id="{CCB0F917-95F4-816F-2F98-7B5B4C2518A6}"/>
              </a:ext>
            </a:extLst>
          </p:cNvPr>
          <p:cNvSpPr txBox="1">
            <a:spLocks/>
          </p:cNvSpPr>
          <p:nvPr/>
        </p:nvSpPr>
        <p:spPr>
          <a:xfrm>
            <a:off x="228600" y="350838"/>
            <a:ext cx="8229600" cy="563562"/>
          </a:xfrm>
          <a:prstGeom prst="rect">
            <a:avLst/>
          </a:prstGeom>
        </p:spPr>
        <p:txBody>
          <a:bodyPr/>
          <a:lstStyle/>
          <a:p>
            <a:pPr>
              <a:defRPr/>
            </a:pPr>
            <a:r>
              <a:rPr lang="en-US" sz="2800" b="1" dirty="0">
                <a:solidFill>
                  <a:schemeClr val="bg1">
                    <a:lumMod val="50000"/>
                  </a:schemeClr>
                </a:solidFill>
                <a:latin typeface="Tahoma" pitchFamily="34" charset="0"/>
                <a:ea typeface="+mj-ea"/>
                <a:cs typeface="Tahoma" pitchFamily="34" charset="0"/>
              </a:rPr>
              <a:t>Recommendation Translation</a:t>
            </a:r>
          </a:p>
        </p:txBody>
      </p:sp>
      <p:sp>
        <p:nvSpPr>
          <p:cNvPr id="31775" name="TextBox 4">
            <a:extLst>
              <a:ext uri="{FF2B5EF4-FFF2-40B4-BE49-F238E27FC236}">
                <a16:creationId xmlns:a16="http://schemas.microsoft.com/office/drawing/2014/main" id="{2C980288-6CAE-5FEA-5A93-6CB492606DCA}"/>
              </a:ext>
            </a:extLst>
          </p:cNvPr>
          <p:cNvSpPr txBox="1">
            <a:spLocks noChangeArrowheads="1"/>
          </p:cNvSpPr>
          <p:nvPr/>
        </p:nvSpPr>
        <p:spPr bwMode="auto">
          <a:xfrm>
            <a:off x="304800" y="6488113"/>
            <a:ext cx="3044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r>
              <a:rPr lang="en-US" altLang="en-US" sz="1200" dirty="0"/>
              <a:t>© 2022 A.N.D. Evidence Analysis Library</a:t>
            </a:r>
            <a:r>
              <a:rPr lang="en-US" altLang="en-US" sz="1200" baseline="30000" dirty="0"/>
              <a:t>®</a:t>
            </a:r>
            <a:endParaRPr lang="en-US" altLang="en-US" sz="1200" dirty="0"/>
          </a:p>
        </p:txBody>
      </p:sp>
      <p:pic>
        <p:nvPicPr>
          <p:cNvPr id="3" name="Picture 2">
            <a:extLst>
              <a:ext uri="{FF2B5EF4-FFF2-40B4-BE49-F238E27FC236}">
                <a16:creationId xmlns:a16="http://schemas.microsoft.com/office/drawing/2014/main" id="{BEA61E03-3FA0-21FA-B3C1-A9E906B552D5}"/>
              </a:ext>
            </a:extLst>
          </p:cNvPr>
          <p:cNvPicPr>
            <a:picLocks noChangeAspect="1"/>
          </p:cNvPicPr>
          <p:nvPr/>
        </p:nvPicPr>
        <p:blipFill>
          <a:blip r:embed="rId3"/>
          <a:stretch>
            <a:fillRect/>
          </a:stretch>
        </p:blipFill>
        <p:spPr>
          <a:xfrm>
            <a:off x="886631" y="1292225"/>
            <a:ext cx="7370737" cy="3969853"/>
          </a:xfrm>
          <a:prstGeom prst="rect">
            <a:avLst/>
          </a:prstGeom>
        </p:spPr>
      </p:pic>
    </p:spTree>
  </p:cSld>
  <p:clrMapOvr>
    <a:masterClrMapping/>
  </p:clrMapOvr>
  <p:transition/>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 (10-23)</Template>
  <TotalTime>1574</TotalTime>
  <Words>2944</Words>
  <Application>Microsoft Office PowerPoint</Application>
  <PresentationFormat>On-screen Show (4:3)</PresentationFormat>
  <Paragraphs>317</Paragraphs>
  <Slides>40</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Gill Sans</vt:lpstr>
      <vt:lpstr>Myriad Pro</vt:lpstr>
      <vt:lpstr>Times New Roman</vt:lpstr>
      <vt:lpstr>Calibri</vt:lpstr>
      <vt:lpstr>Tahoma</vt:lpstr>
      <vt:lpstr>Arial</vt:lpstr>
      <vt:lpstr>Wingdings</vt:lpstr>
      <vt:lpstr>ADA PowerPoint Template (10-23)</vt:lpstr>
      <vt:lpstr> ADA General Layouts</vt:lpstr>
      <vt:lpstr>PowerPoint Presentation</vt:lpstr>
      <vt:lpstr>Definition</vt:lpstr>
      <vt:lpstr>Overall Guideline Objective</vt:lpstr>
      <vt:lpstr>Target Population</vt:lpstr>
      <vt:lpstr>Guideline Scope Characteristics</vt:lpstr>
      <vt:lpstr>Statement of Intent</vt:lpstr>
      <vt:lpstr>Disclaimer</vt:lpstr>
      <vt:lpstr>Guideline Rating </vt:lpstr>
      <vt:lpstr>PowerPoint Presentation</vt:lpstr>
      <vt:lpstr>PowerPoint Presentation</vt:lpstr>
      <vt:lpstr>Conditional/Imperative</vt:lpstr>
      <vt:lpstr>Adult Weight Management Topics</vt:lpstr>
      <vt:lpstr>PowerPoint Presentation</vt:lpstr>
      <vt:lpstr>PowerPoint Presentation</vt:lpstr>
      <vt:lpstr>PowerPoint Presentation</vt:lpstr>
      <vt:lpstr>PowerPoint Presentation</vt:lpstr>
      <vt:lpstr>PowerPoint Presentation</vt:lpstr>
      <vt:lpstr>AWM: Minimize Weight Bias and Stigma</vt:lpstr>
      <vt:lpstr>AWM: Collaborate with Interprofessional Healthcare Team</vt:lpstr>
      <vt:lpstr>AWM: Coordinate Care in a Variety of Settings</vt:lpstr>
      <vt:lpstr>AWM: Number and Frequency of Interactive Contacts</vt:lpstr>
      <vt:lpstr>AWM: Intervention Duration</vt:lpstr>
      <vt:lpstr>AWM: Follow-Up Contacts</vt:lpstr>
      <vt:lpstr>AWM: Telehealth and In-Person Care</vt:lpstr>
      <vt:lpstr>AWM: Group and Individual Contacts</vt:lpstr>
      <vt:lpstr>AWM: Payment for Services</vt:lpstr>
      <vt:lpstr>AWM: Dietary Patterns</vt:lpstr>
      <vt:lpstr>AWM: Components of a Comprehensive Intervention</vt:lpstr>
      <vt:lpstr>AWM: Co-Morbidities</vt:lpstr>
      <vt:lpstr>AWM: Pharmacotherapy and Metabolic and Bariatric Surgery</vt:lpstr>
      <vt:lpstr>AWM: Members of Groups Disproportionately affected by Overweight or Obesity and Under-Resourced Communities</vt:lpstr>
      <vt:lpstr>No Implied Endorsement</vt:lpstr>
      <vt:lpstr>PowerPoint Presentation</vt:lpstr>
      <vt:lpstr>Tools</vt:lpstr>
      <vt:lpstr>AWM Guideline Resources (click on links)</vt:lpstr>
      <vt:lpstr>PowerPoint Presentation</vt:lpstr>
      <vt:lpstr>Guideline Methods</vt:lpstr>
      <vt:lpstr>Adult Weight Management (2022) Team</vt:lpstr>
      <vt:lpstr>Major Recommendations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ggofis</dc:creator>
  <cp:lastModifiedBy>Antonia Acosta</cp:lastModifiedBy>
  <cp:revision>139</cp:revision>
  <dcterms:created xsi:type="dcterms:W3CDTF">2011-10-31T17:57:52Z</dcterms:created>
  <dcterms:modified xsi:type="dcterms:W3CDTF">2023-02-14T19:22:08Z</dcterms:modified>
</cp:coreProperties>
</file>